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media/image45.png" ContentType="image/png"/>
  <Override PartName="/ppt/media/image1.wmf" ContentType="image/x-wmf"/>
  <Override PartName="/ppt/media/image63.png" ContentType="image/png"/>
  <Override PartName="/ppt/media/image9.wmf" ContentType="image/x-wmf"/>
  <Override PartName="/ppt/media/image46.png" ContentType="image/png"/>
  <Override PartName="/ppt/media/image2.wmf" ContentType="image/x-wmf"/>
  <Override PartName="/ppt/media/image3.wmf" ContentType="image/x-wmf"/>
  <Override PartName="/ppt/media/image55.jpeg" ContentType="image/jpeg"/>
  <Override PartName="/ppt/media/image4.wmf" ContentType="image/x-wmf"/>
  <Override PartName="/ppt/media/image5.wmf" ContentType="image/x-wmf"/>
  <Override PartName="/ppt/media/image6.wmf" ContentType="image/x-wmf"/>
  <Override PartName="/ppt/media/image7.wmf" ContentType="image/x-wmf"/>
  <Override PartName="/ppt/media/image61.png" ContentType="image/png"/>
  <Override PartName="/ppt/media/image33.jpeg" ContentType="image/jpeg"/>
  <Override PartName="/ppt/media/image8.wmf" ContentType="image/x-wmf"/>
  <Override PartName="/ppt/media/image62.png" ContentType="image/png"/>
  <Override PartName="/ppt/media/image10.wmf" ContentType="image/x-wmf"/>
  <Override PartName="/ppt/media/image11.wmf" ContentType="image/x-wmf"/>
  <Override PartName="/ppt/media/image56.png" ContentType="image/png"/>
  <Override PartName="/ppt/media/image12.wmf" ContentType="image/x-wmf"/>
  <Override PartName="/ppt/media/image28.jpeg" ContentType="image/jpeg"/>
  <Override PartName="/ppt/media/image57.png" ContentType="image/png"/>
  <Override PartName="/ppt/media/image13.wmf" ContentType="image/x-wmf"/>
  <Override PartName="/ppt/media/image58.png" ContentType="image/png"/>
  <Override PartName="/ppt/media/image14.wmf" ContentType="image/x-wmf"/>
  <Override PartName="/ppt/media/image17.jpeg" ContentType="image/jpeg"/>
  <Override PartName="/ppt/media/image59.png" ContentType="image/png"/>
  <Override PartName="/ppt/media/image15.wmf" ContentType="image/x-wmf"/>
  <Override PartName="/ppt/media/image16.wmf" ContentType="image/x-wmf"/>
  <Override PartName="/ppt/media/image18.png" ContentType="image/png"/>
  <Override PartName="/ppt/media/image52.jpeg" ContentType="image/jpeg"/>
  <Override PartName="/ppt/media/image19.png" ContentType="image/png"/>
  <Override PartName="/ppt/media/image20.png" ContentType="image/png"/>
  <Override PartName="/ppt/media/image21.jpeg" ContentType="image/jpeg"/>
  <Override PartName="/ppt/media/image54.png" ContentType="image/png"/>
  <Override PartName="/ppt/media/image22.jpeg" ContentType="image/jpeg"/>
  <Override PartName="/ppt/media/image64.png" ContentType="image/png"/>
  <Override PartName="/ppt/media/image23.png" ContentType="image/png"/>
  <Override PartName="/ppt/media/image47.jpeg" ContentType="image/jpeg"/>
  <Override PartName="/ppt/media/image24.png" ContentType="image/png"/>
  <Override PartName="/ppt/media/image25.png" ContentType="image/png"/>
  <Override PartName="/ppt/media/hdphoto1.wdp" ContentType="image/vnd.ms-photo"/>
  <Override PartName="/ppt/media/image26.png" ContentType="image/png"/>
  <Override PartName="/ppt/media/image27.png" ContentType="image/png"/>
  <Override PartName="/ppt/media/image29.png" ContentType="image/png"/>
  <Override PartName="/ppt/media/image30.jpeg" ContentType="image/jpeg"/>
  <Override PartName="/ppt/media/image31.jpeg" ContentType="image/jpeg"/>
  <Override PartName="/ppt/media/image32.jpeg" ContentType="image/jpeg"/>
  <Override PartName="/ppt/media/image34.jpeg" ContentType="image/jpeg"/>
  <Override PartName="/ppt/media/image35.jpeg" ContentType="image/jpeg"/>
  <Override PartName="/ppt/media/image36.png" ContentType="image/png"/>
  <Override PartName="/ppt/media/image37.jpeg" ContentType="image/jpeg"/>
  <Override PartName="/ppt/media/image38.png" ContentType="image/png"/>
  <Override PartName="/ppt/media/image39.png" ContentType="image/png"/>
  <Override PartName="/ppt/media/image40.png" ContentType="image/png"/>
  <Override PartName="/ppt/media/image42.jpeg" ContentType="image/jpeg"/>
  <Override PartName="/ppt/media/image41.png" ContentType="image/png"/>
  <Override PartName="/ppt/media/image43.jpeg" ContentType="image/jpeg"/>
  <Override PartName="/ppt/media/image50.png" ContentType="image/png"/>
  <Override PartName="/ppt/media/image44.png" ContentType="image/png"/>
  <Override PartName="/ppt/media/image48.jpeg" ContentType="image/jpeg"/>
  <Override PartName="/ppt/media/image49.jpeg" ContentType="image/jpeg"/>
  <Override PartName="/ppt/media/image51.jpeg" ContentType="image/jpeg"/>
  <Override PartName="/ppt/media/image53.jpeg" ContentType="image/jpeg"/>
  <Override PartName="/ppt/media/image60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jpeg" ContentType="image/jpeg"/>
  <Override PartName="/ppt/media/image70.jpeg" ContentType="image/jpeg"/>
  <Override PartName="/ppt/media/image71.png" ContentType="image/pn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png" ContentType="image/png"/>
  <Override PartName="/ppt/media/image77.png" ContentType="image/png"/>
  <Override PartName="/ppt/media/image89.wmf" ContentType="image/x-wmf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comments/comment6.xml" ContentType="application/vnd.openxmlformats-officedocument.presentationml.comment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</p:sldIdLst>
  <p:sldSz cx="9144000" cy="6858000"/>
  <p:notesSz cx="6797675" cy="9928225"/>
</p:presentation>
</file>

<file path=ppt/commentAuthors.xml><?xml version="1.0" encoding="utf-8"?>
<p:cmAuthorLst xmlns:p="http://schemas.openxmlformats.org/presentationml/2006/main">
  <p:cmAuthor id="0" name="Ferhat" initials="F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commentAuthors" Target="commentAuthors.xml"/>
</Relationships>
</file>

<file path=ppt/comments/comment6.xml><?xml version="1.0" encoding="utf-8"?>
<p:cmLst xmlns:p="http://schemas.openxmlformats.org/presentationml/2006/main">
  <p:cm authorId="0" dt="2018-12-18T14:12:52.926000000" idx="1">
    <p:pos x="0" y="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7B8D04D-3EF5-455A-99CE-2EFF3A3E385E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50520"/>
          </a:xfrm>
          <a:prstGeom prst="rect">
            <a:avLst/>
          </a:prstGeom>
        </p:spPr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79320" y="4777560"/>
            <a:ext cx="5438160" cy="3908520"/>
          </a:xfrm>
          <a:prstGeom prst="rect">
            <a:avLst/>
          </a:prstGeom>
        </p:spPr>
        <p:txBody>
          <a:bodyPr lIns="83880" rIns="83880" tIns="41760" bIns="4176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3849840" y="9429840"/>
            <a:ext cx="294552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b">
            <a:noAutofit/>
          </a:bodyPr>
          <a:p>
            <a:pPr algn="r">
              <a:lnSpc>
                <a:spcPct val="100000"/>
              </a:lnSpc>
            </a:pPr>
            <a:fld id="{22CD6FAD-86C4-4ACE-9A68-D9DDE29AA471}" type="slidenum">
              <a:rPr b="0" lang="de-DE" sz="11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50520"/>
          </a:xfrm>
          <a:prstGeom prst="rect">
            <a:avLst/>
          </a:prstGeom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79320" y="4777560"/>
            <a:ext cx="5438160" cy="3908520"/>
          </a:xfrm>
          <a:prstGeom prst="rect">
            <a:avLst/>
          </a:prstGeom>
        </p:spPr>
        <p:txBody>
          <a:bodyPr lIns="83880" rIns="83880" tIns="41760" bIns="4176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The Digit-Cat can used to understand Cats, the e-book can used to read the content!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3849840" y="9429840"/>
            <a:ext cx="294552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3880" rIns="83880" tIns="41760" bIns="41760" anchor="b">
            <a:noAutofit/>
          </a:bodyPr>
          <a:p>
            <a:pPr algn="r">
              <a:lnSpc>
                <a:spcPct val="100000"/>
              </a:lnSpc>
            </a:pPr>
            <a:fld id="{0D57575D-FEC7-4705-BF48-6B5D9E355B11}" type="slidenum">
              <a:rPr b="0" lang="de-DE" sz="1100" spc="-1" strike="noStrike">
                <a:solidFill>
                  <a:srgbClr val="000000"/>
                </a:solidFill>
                <a:latin typeface="+mn-lt"/>
                <a:ea typeface="+mn-ea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wmf"/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pic>
        <p:nvPicPr>
          <p:cNvPr id="44" name="Picture 17" descr=""/>
          <p:cNvPicPr/>
          <p:nvPr/>
        </p:nvPicPr>
        <p:blipFill>
          <a:blip r:embed="rId4"/>
          <a:stretch/>
        </p:blipFill>
        <p:spPr>
          <a:xfrm>
            <a:off x="6615360" y="332640"/>
            <a:ext cx="2275200" cy="24912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9" descr=""/>
          <p:cNvPicPr/>
          <p:nvPr/>
        </p:nvPicPr>
        <p:blipFill>
          <a:blip r:embed="rId2"/>
          <a:stretch/>
        </p:blipFill>
        <p:spPr>
          <a:xfrm>
            <a:off x="-17640" y="0"/>
            <a:ext cx="876240" cy="685620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 rot="21376800">
            <a:off x="312120" y="-22320"/>
            <a:ext cx="488520" cy="6898320"/>
          </a:xfrm>
          <a:custGeom>
            <a:avLst/>
            <a:gdLst/>
            <a:ah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Picture 13" descr=""/>
          <p:cNvPicPr/>
          <p:nvPr/>
        </p:nvPicPr>
        <p:blipFill>
          <a:blip r:embed="rId3"/>
          <a:stretch/>
        </p:blipFill>
        <p:spPr>
          <a:xfrm>
            <a:off x="468360" y="221760"/>
            <a:ext cx="2085840" cy="757080"/>
          </a:xfrm>
          <a:prstGeom prst="rect">
            <a:avLst/>
          </a:prstGeom>
          <a:ln>
            <a:noFill/>
          </a:ln>
        </p:spPr>
      </p:pic>
      <p:sp>
        <p:nvSpPr>
          <p:cNvPr id="25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projects.raspberrypi.org/en/projects/raspberry-pi-getting-started" TargetMode="External"/><Relationship Id="rId2" Type="http://schemas.openxmlformats.org/officeDocument/2006/relationships/hyperlink" Target="https://tutorials-raspberrypi.de/raspberry-pi-gpio-erklaerung-beginner-programmierung-lernen/" TargetMode="External"/><Relationship Id="rId3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8" Type="http://schemas.openxmlformats.org/officeDocument/2006/relationships/image" Target="../media/image36.png"/><Relationship Id="rId9" Type="http://schemas.openxmlformats.org/officeDocument/2006/relationships/image" Target="../media/image37.jpeg"/><Relationship Id="rId10" Type="http://schemas.openxmlformats.org/officeDocument/2006/relationships/image" Target="../media/image38.png"/><Relationship Id="rId1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jpeg"/><Relationship Id="rId10" Type="http://schemas.openxmlformats.org/officeDocument/2006/relationships/image" Target="../media/image48.jpeg"/><Relationship Id="rId11" Type="http://schemas.openxmlformats.org/officeDocument/2006/relationships/image" Target="../media/image49.jpeg"/><Relationship Id="rId12" Type="http://schemas.openxmlformats.org/officeDocument/2006/relationships/image" Target="../media/image50.png"/><Relationship Id="rId13" Type="http://schemas.openxmlformats.org/officeDocument/2006/relationships/image" Target="../media/image51.jpeg"/><Relationship Id="rId14" Type="http://schemas.openxmlformats.org/officeDocument/2006/relationships/image" Target="../media/image52.jpeg"/><Relationship Id="rId15" Type="http://schemas.openxmlformats.org/officeDocument/2006/relationships/image" Target="../media/image53.jpeg"/><Relationship Id="rId16" Type="http://schemas.openxmlformats.org/officeDocument/2006/relationships/image" Target="../media/image54.png"/><Relationship Id="rId17" Type="http://schemas.openxmlformats.org/officeDocument/2006/relationships/image" Target="../media/image55.jpe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jpeg"/><Relationship Id="rId23" Type="http://schemas.openxmlformats.org/officeDocument/2006/relationships/image" Target="../media/image61.png"/><Relationship Id="rId24" Type="http://schemas.openxmlformats.org/officeDocument/2006/relationships/slideLayout" Target="../slideLayouts/slideLayout37.xml"/><Relationship Id="rId2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hyperlink" Target="https://github.com/IKKUengine/" TargetMode="Externa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9.wmf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49.xml"/><Relationship Id="rId6" Type="http://schemas.openxmlformats.org/officeDocument/2006/relationships/comments" Target="../comments/comment6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-428760" y="0"/>
            <a:ext cx="876240" cy="68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218520" cy="696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899640" y="960480"/>
            <a:ext cx="77850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Getting Started. Let's get to know our tools!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https://projects.raspberrypi.org/en/projects/raspberry-pi-getting-started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https://tutorials-raspberrypi.de/raspberry-pi-gpio-erklaerung-beginner-programmierung-lernen/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5E61BF84-7F22-4EC1-A076-3A038BC3467E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564480" y="595440"/>
            <a:ext cx="8019720" cy="567648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7CFA3967-CCEF-41DF-AA07-758EA18CF003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504000" y="1214280"/>
            <a:ext cx="2894760" cy="476172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3398760" y="1312200"/>
            <a:ext cx="5714640" cy="444780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D83A9D58-A9ED-4A66-84F5-01F7A82D4DC8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240000" y="360000"/>
            <a:ext cx="4824000" cy="62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import RPi.GPIO as GPIO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import time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GPIO.setmode(GPIO.BCM)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GPIO.setup(23, GPIO.OUT)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GPIO.setup(24, GPIO.IN)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for i in range(5):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GPIO.output(23, GPIO.HIGH)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time.sleep(0.5)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GPIO.output(23, GPIO.LOW)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time.sleep(0.5)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# Loop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while True: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if GPIO.input(24) == 0: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    </a:t>
            </a:r>
            <a:r>
              <a:rPr b="0" lang="de-DE" sz="1800" spc="-1" strike="noStrike">
                <a:latin typeface="Arial"/>
              </a:rPr>
              <a:t># swith off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    </a:t>
            </a:r>
            <a:r>
              <a:rPr b="0" lang="de-DE" sz="1800" spc="-1" strike="noStrike">
                <a:latin typeface="Arial"/>
              </a:rPr>
              <a:t>GPIO.output(23, GPIO.LOW)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</a:t>
            </a:r>
            <a:r>
              <a:rPr b="0" lang="de-DE" sz="1800" spc="-1" strike="noStrike">
                <a:latin typeface="Arial"/>
              </a:rPr>
              <a:t>else: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    </a:t>
            </a:r>
            <a:r>
              <a:rPr b="0" lang="de-DE" sz="1800" spc="-1" strike="noStrike">
                <a:latin typeface="Arial"/>
              </a:rPr>
              <a:t># swith 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        </a:t>
            </a:r>
            <a:r>
              <a:rPr b="0" lang="de-DE" sz="1800" spc="-1" strike="noStrike">
                <a:latin typeface="Arial"/>
              </a:rPr>
              <a:t>GPIO.output(23, GPIO.HIGH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4D64E140-664F-4F90-9C47-6EE98EE6273C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2818440" y="2560320"/>
            <a:ext cx="4025520" cy="12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Lunch Break! </a:t>
            </a:r>
            <a:br/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See you soon…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65AC2581-4B2C-4ED3-9CB3-3DB86A25400A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726480" y="1038240"/>
            <a:ext cx="7938720" cy="9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Internet is a public space! Don't forget.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does this mean for a</a:t>
            </a:r>
            <a:r>
              <a:rPr b="0" lang="de-DE" sz="2400" spc="-1" strike="noStrike">
                <a:solidFill>
                  <a:srgbClr val="000000"/>
                </a:solidFill>
                <a:latin typeface="Arial"/>
                <a:ea typeface="DejaVu Sans"/>
              </a:rPr>
              <a:t> fail-safe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secure connection over the Internet?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636840" y="2063880"/>
            <a:ext cx="4475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"Around the World in 900 Milliseconds"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58" name="Grafik 2" descr=""/>
          <p:cNvPicPr/>
          <p:nvPr/>
        </p:nvPicPr>
        <p:blipFill>
          <a:blip r:embed="rId1"/>
          <a:stretch/>
        </p:blipFill>
        <p:spPr>
          <a:xfrm>
            <a:off x="470160" y="2433240"/>
            <a:ext cx="4755960" cy="3215880"/>
          </a:xfrm>
          <a:prstGeom prst="rect">
            <a:avLst/>
          </a:prstGeom>
          <a:ln>
            <a:noFill/>
          </a:ln>
        </p:spPr>
      </p:pic>
      <p:sp>
        <p:nvSpPr>
          <p:cNvPr id="359" name="CustomShape 3"/>
          <p:cNvSpPr/>
          <p:nvPr/>
        </p:nvSpPr>
        <p:spPr>
          <a:xfrm>
            <a:off x="662760" y="6517440"/>
            <a:ext cx="61524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https://cyber.harvard.edu/digitaldemocracy/internetarchitecture.html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5320800" y="2511720"/>
            <a:ext cx="3822480" cy="447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Here's the itinerary for Andrew's intrepid packets -- the path from his laptop to his Harvard mailserver: 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 cobalt03.mn (Magicnet Mongolia) (202.131.0.79)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 China Satnet (203.222.194.18)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3 China Satnet (203.222.192.97)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4 SATNETEX - China Digital satNet Ltd. (203.222.192.68)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5 DigitalNetworkAlliance.GW.opentransit.net (193.251.252.230)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6 P2-1-0.HKGAR1.Hong-kong.opentransit.net (193.251.241.198)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7 P2-3.HKGBB2.Hong-kong.opentransit.net (193.251.242.189)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8 P13-0.SJOCR2.San-jose.opentransit.net (193.251.242.90)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9 P4-0.SJOCR1.San-jose.opentransit.net (193.251.242.2)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10 P5-0.NYKCR2.New-york.opentransit.net (193.251.251.225)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11 P4-0.NYKCR3.New-york.opentransit.net (193.251.242.253)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12 So2-0-0.ASHBB1.Ashburn.opentransit.net (193.251.248.177)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13 dcp-brdr-01.inet.qwest.net (205.171.209.46)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14 dca-core-01.inet.qwest.net (205.171.9.9)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15 dca-core-03.inet.qwest.net (205.171.8.218)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16 jfk-core-03.inet.qwest.net (205.171.230.6)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17 jfk-core-01.inet.qwest.net (205.171.8.19)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18 bos-core-02.inet.qwest.net (205.171.28.29)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19 bos-edge-02.inet.qwest.net (63.145.1.133)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20 Harvard router (192.5.66.5)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21 border-gw-ge-wan3-1.fas.harvard.edu (140.247.2.5)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22 core-1-gw-vl415.fas.harvard.edu (140.247.2.61) 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23 core-nw-gw-vl216.fas.harvard.edu (140.247.216.1)</a:t>
            </a:r>
            <a:br/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24 cyber-mail.law.harvard.edu (140.247.216.113)</a:t>
            </a:r>
            <a:r>
              <a:rPr b="0" lang="de-DE" sz="3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de-DE" sz="3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 rot="21285000">
            <a:off x="5341680" y="1702080"/>
            <a:ext cx="34218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c00000"/>
                </a:solidFill>
                <a:latin typeface="Arial"/>
                <a:ea typeface="DejaVu Sans"/>
              </a:rPr>
              <a:t>Too many "computers" involved who can cut off or manipulate the data exchange!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375840" y="3009960"/>
            <a:ext cx="635040" cy="7394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7"/>
          <p:cNvSpPr/>
          <p:nvPr/>
        </p:nvSpPr>
        <p:spPr>
          <a:xfrm>
            <a:off x="4638240" y="4909680"/>
            <a:ext cx="635040" cy="7394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99640" y="914400"/>
            <a:ext cx="7785000" cy="100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establish a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fail-safe communication and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secure connection?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90200" y="2304000"/>
            <a:ext cx="6841440" cy="24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Using cryptographic network protocols: SSH, HTTPS, etc.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Data integrity: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Checking the correctness of the data and data structure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Develop autonomous systems related to connection breakdowns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6336000" y="4680000"/>
            <a:ext cx="2646720" cy="2116440"/>
          </a:xfrm>
          <a:prstGeom prst="cloudCallout">
            <a:avLst>
              <a:gd name="adj1" fmla="val -20833"/>
              <a:gd name="adj2" fmla="val 625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These three points must stay in your head!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008000" y="1357920"/>
            <a:ext cx="782676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Cyber-physical Test Benches Remotely Controlled via Internet </a:t>
            </a:r>
            <a:endParaRPr b="0" lang="de-DE" sz="2800" spc="-1" strike="noStrike">
              <a:latin typeface="Arial"/>
            </a:endParaRPr>
          </a:p>
        </p:txBody>
      </p:sp>
      <p:pic>
        <p:nvPicPr>
          <p:cNvPr id="368" name="Grafik 8_0" descr=""/>
          <p:cNvPicPr/>
          <p:nvPr/>
        </p:nvPicPr>
        <p:blipFill>
          <a:blip r:embed="rId1"/>
          <a:stretch/>
        </p:blipFill>
        <p:spPr>
          <a:xfrm>
            <a:off x="5832000" y="2926440"/>
            <a:ext cx="2088000" cy="277272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DFE73D06-0925-4C2D-A128-823A580945CC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957240" y="1043640"/>
            <a:ext cx="778500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higher goal is the networking of all cyber physical objects, which allows a collective management.</a:t>
            </a:r>
            <a:endParaRPr b="0" lang="de-DE" sz="2400" spc="-1" strike="noStrike">
              <a:latin typeface="Arial"/>
            </a:endParaRPr>
          </a:p>
        </p:txBody>
      </p:sp>
      <p:grpSp>
        <p:nvGrpSpPr>
          <p:cNvPr id="372" name="Group 2"/>
          <p:cNvGrpSpPr/>
          <p:nvPr/>
        </p:nvGrpSpPr>
        <p:grpSpPr>
          <a:xfrm>
            <a:off x="5129280" y="3061440"/>
            <a:ext cx="939960" cy="1845000"/>
            <a:chOff x="5129280" y="3061440"/>
            <a:chExt cx="939960" cy="1845000"/>
          </a:xfrm>
        </p:grpSpPr>
        <p:grpSp>
          <p:nvGrpSpPr>
            <p:cNvPr id="373" name="Group 3"/>
            <p:cNvGrpSpPr/>
            <p:nvPr/>
          </p:nvGrpSpPr>
          <p:grpSpPr>
            <a:xfrm>
              <a:off x="5129280" y="3061440"/>
              <a:ext cx="939960" cy="1845000"/>
              <a:chOff x="5129280" y="3061440"/>
              <a:chExt cx="939960" cy="1845000"/>
            </a:xfrm>
          </p:grpSpPr>
          <p:sp>
            <p:nvSpPr>
              <p:cNvPr id="374" name="CustomShape 4"/>
              <p:cNvSpPr/>
              <p:nvPr/>
            </p:nvSpPr>
            <p:spPr>
              <a:xfrm rot="5400000">
                <a:off x="4676760" y="3513960"/>
                <a:ext cx="1845000" cy="9399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375" name="Grafik 8" descr=""/>
              <p:cNvPicPr/>
              <p:nvPr/>
            </p:nvPicPr>
            <p:blipFill>
              <a:blip r:embed="rId1"/>
              <a:stretch/>
            </p:blipFill>
            <p:spPr>
              <a:xfrm>
                <a:off x="5262480" y="4053960"/>
                <a:ext cx="560880" cy="705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76" name="Grafik 9" descr=""/>
              <p:cNvPicPr/>
              <p:nvPr/>
            </p:nvPicPr>
            <p:blipFill>
              <a:blip r:embed="rId2"/>
              <a:stretch/>
            </p:blipFill>
            <p:spPr>
              <a:xfrm>
                <a:off x="5193360" y="3173760"/>
                <a:ext cx="827640" cy="4820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77" name="Line 5"/>
            <p:cNvSpPr/>
            <p:nvPr/>
          </p:nvSpPr>
          <p:spPr>
            <a:xfrm>
              <a:off x="5650920" y="3598560"/>
              <a:ext cx="0" cy="39780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8" name="Group 6"/>
          <p:cNvGrpSpPr/>
          <p:nvPr/>
        </p:nvGrpSpPr>
        <p:grpSpPr>
          <a:xfrm>
            <a:off x="6267960" y="3061440"/>
            <a:ext cx="939960" cy="1845000"/>
            <a:chOff x="6267960" y="3061440"/>
            <a:chExt cx="939960" cy="1845000"/>
          </a:xfrm>
        </p:grpSpPr>
        <p:grpSp>
          <p:nvGrpSpPr>
            <p:cNvPr id="379" name="Group 7"/>
            <p:cNvGrpSpPr/>
            <p:nvPr/>
          </p:nvGrpSpPr>
          <p:grpSpPr>
            <a:xfrm>
              <a:off x="6267960" y="3061440"/>
              <a:ext cx="939960" cy="1845000"/>
              <a:chOff x="6267960" y="3061440"/>
              <a:chExt cx="939960" cy="1845000"/>
            </a:xfrm>
          </p:grpSpPr>
          <p:sp>
            <p:nvSpPr>
              <p:cNvPr id="380" name="CustomShape 8"/>
              <p:cNvSpPr/>
              <p:nvPr/>
            </p:nvSpPr>
            <p:spPr>
              <a:xfrm rot="5400000">
                <a:off x="5815440" y="3513960"/>
                <a:ext cx="1845000" cy="9399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381" name="Grafik 14" descr=""/>
              <p:cNvPicPr/>
              <p:nvPr/>
            </p:nvPicPr>
            <p:blipFill>
              <a:blip r:embed="rId3"/>
              <a:stretch/>
            </p:blipFill>
            <p:spPr>
              <a:xfrm>
                <a:off x="6358680" y="3143160"/>
                <a:ext cx="827640" cy="482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2" name="Grafik 15" descr=""/>
              <p:cNvPicPr/>
              <p:nvPr/>
            </p:nvPicPr>
            <p:blipFill>
              <a:blip r:embed="rId4"/>
              <a:stretch/>
            </p:blipFill>
            <p:spPr>
              <a:xfrm>
                <a:off x="6330240" y="4237200"/>
                <a:ext cx="856080" cy="5695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83" name="Line 9"/>
            <p:cNvSpPr/>
            <p:nvPr/>
          </p:nvSpPr>
          <p:spPr>
            <a:xfrm>
              <a:off x="6758280" y="3556080"/>
              <a:ext cx="0" cy="61128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84" name="Group 10"/>
          <p:cNvGrpSpPr/>
          <p:nvPr/>
        </p:nvGrpSpPr>
        <p:grpSpPr>
          <a:xfrm>
            <a:off x="1528560" y="3061440"/>
            <a:ext cx="3390840" cy="1848240"/>
            <a:chOff x="1528560" y="3061440"/>
            <a:chExt cx="3390840" cy="1848240"/>
          </a:xfrm>
        </p:grpSpPr>
        <p:grpSp>
          <p:nvGrpSpPr>
            <p:cNvPr id="385" name="Group 11"/>
            <p:cNvGrpSpPr/>
            <p:nvPr/>
          </p:nvGrpSpPr>
          <p:grpSpPr>
            <a:xfrm>
              <a:off x="1528560" y="3061440"/>
              <a:ext cx="3390840" cy="1848240"/>
              <a:chOff x="1528560" y="3061440"/>
              <a:chExt cx="3390840" cy="1848240"/>
            </a:xfrm>
          </p:grpSpPr>
          <p:grpSp>
            <p:nvGrpSpPr>
              <p:cNvPr id="386" name="Group 12"/>
              <p:cNvGrpSpPr/>
              <p:nvPr/>
            </p:nvGrpSpPr>
            <p:grpSpPr>
              <a:xfrm>
                <a:off x="1528560" y="3061440"/>
                <a:ext cx="2193120" cy="1845000"/>
                <a:chOff x="1528560" y="3061440"/>
                <a:chExt cx="2193120" cy="1845000"/>
              </a:xfrm>
            </p:grpSpPr>
            <p:grpSp>
              <p:nvGrpSpPr>
                <p:cNvPr id="387" name="Group 13"/>
                <p:cNvGrpSpPr/>
                <p:nvPr/>
              </p:nvGrpSpPr>
              <p:grpSpPr>
                <a:xfrm>
                  <a:off x="1528560" y="3061440"/>
                  <a:ext cx="2193120" cy="1845000"/>
                  <a:chOff x="1528560" y="3061440"/>
                  <a:chExt cx="2193120" cy="1845000"/>
                </a:xfrm>
              </p:grpSpPr>
              <p:grpSp>
                <p:nvGrpSpPr>
                  <p:cNvPr id="388" name="Group 14"/>
                  <p:cNvGrpSpPr/>
                  <p:nvPr/>
                </p:nvGrpSpPr>
                <p:grpSpPr>
                  <a:xfrm>
                    <a:off x="1528560" y="3061440"/>
                    <a:ext cx="2193120" cy="1845000"/>
                    <a:chOff x="1528560" y="3061440"/>
                    <a:chExt cx="2193120" cy="1845000"/>
                  </a:xfrm>
                </p:grpSpPr>
                <p:grpSp>
                  <p:nvGrpSpPr>
                    <p:cNvPr id="389" name="Group 15"/>
                    <p:cNvGrpSpPr/>
                    <p:nvPr/>
                  </p:nvGrpSpPr>
                  <p:grpSpPr>
                    <a:xfrm>
                      <a:off x="1528560" y="3061440"/>
                      <a:ext cx="939960" cy="1845000"/>
                      <a:chOff x="1528560" y="3061440"/>
                      <a:chExt cx="939960" cy="1845000"/>
                    </a:xfrm>
                  </p:grpSpPr>
                  <p:sp>
                    <p:nvSpPr>
                      <p:cNvPr id="390" name="CustomShape 16"/>
                      <p:cNvSpPr/>
                      <p:nvPr/>
                    </p:nvSpPr>
                    <p:spPr>
                      <a:xfrm rot="5400000">
                        <a:off x="1075680" y="3513960"/>
                        <a:ext cx="1845000" cy="9399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pic>
                    <p:nvPicPr>
                      <p:cNvPr id="391" name="Grafik 36" descr=""/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1584360" y="3124080"/>
                        <a:ext cx="827640" cy="4820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392" name="Grafik 37" descr=""/>
                      <p:cNvPicPr/>
                      <p:nvPr/>
                    </p:nvPicPr>
                    <p:blipFill>
                      <a:blip r:embed="rId6"/>
                      <a:stretch/>
                    </p:blipFill>
                    <p:spPr>
                      <a:xfrm flipH="1">
                        <a:off x="1585080" y="4162680"/>
                        <a:ext cx="827640" cy="667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  <p:grpSp>
                  <p:nvGrpSpPr>
                    <p:cNvPr id="393" name="Group 17"/>
                    <p:cNvGrpSpPr/>
                    <p:nvPr/>
                  </p:nvGrpSpPr>
                  <p:grpSpPr>
                    <a:xfrm>
                      <a:off x="2781720" y="3061440"/>
                      <a:ext cx="939960" cy="1845000"/>
                      <a:chOff x="2781720" y="3061440"/>
                      <a:chExt cx="939960" cy="1845000"/>
                    </a:xfrm>
                  </p:grpSpPr>
                  <p:sp>
                    <p:nvSpPr>
                      <p:cNvPr id="394" name="CustomShape 18"/>
                      <p:cNvSpPr/>
                      <p:nvPr/>
                    </p:nvSpPr>
                    <p:spPr>
                      <a:xfrm rot="5400000">
                        <a:off x="2329200" y="3513960"/>
                        <a:ext cx="1845000" cy="9399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pic>
                    <p:nvPicPr>
                      <p:cNvPr id="395" name="Grafik 34" descr="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2814480" y="3203280"/>
                        <a:ext cx="827640" cy="4820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</p:grpSp>
              <p:pic>
                <p:nvPicPr>
                  <p:cNvPr id="396" name="Grafik 29" descr=""/>
                  <p:cNvPicPr/>
                  <p:nvPr/>
                </p:nvPicPr>
                <p:blipFill>
                  <a:blip r:embed="rId8"/>
                  <a:stretch/>
                </p:blipFill>
                <p:spPr>
                  <a:xfrm>
                    <a:off x="3005280" y="4018680"/>
                    <a:ext cx="408960" cy="8110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397" name="Line 19"/>
                <p:cNvSpPr/>
                <p:nvPr/>
              </p:nvSpPr>
              <p:spPr>
                <a:xfrm>
                  <a:off x="1998360" y="3606480"/>
                  <a:ext cx="0" cy="55584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98" name="Line 20"/>
                <p:cNvSpPr/>
                <p:nvPr/>
              </p:nvSpPr>
              <p:spPr>
                <a:xfrm>
                  <a:off x="3209760" y="3633840"/>
                  <a:ext cx="0" cy="33228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99" name="Group 21"/>
              <p:cNvGrpSpPr/>
              <p:nvPr/>
            </p:nvGrpSpPr>
            <p:grpSpPr>
              <a:xfrm>
                <a:off x="3979440" y="3064680"/>
                <a:ext cx="939960" cy="1845000"/>
                <a:chOff x="3979440" y="3064680"/>
                <a:chExt cx="939960" cy="1845000"/>
              </a:xfrm>
            </p:grpSpPr>
            <p:grpSp>
              <p:nvGrpSpPr>
                <p:cNvPr id="400" name="Group 22"/>
                <p:cNvGrpSpPr/>
                <p:nvPr/>
              </p:nvGrpSpPr>
              <p:grpSpPr>
                <a:xfrm>
                  <a:off x="3979440" y="3064680"/>
                  <a:ext cx="939960" cy="1845000"/>
                  <a:chOff x="3979440" y="3064680"/>
                  <a:chExt cx="939960" cy="1845000"/>
                </a:xfrm>
              </p:grpSpPr>
              <p:sp>
                <p:nvSpPr>
                  <p:cNvPr id="401" name="CustomShape 23"/>
                  <p:cNvSpPr/>
                  <p:nvPr/>
                </p:nvSpPr>
                <p:spPr>
                  <a:xfrm rot="5400000">
                    <a:off x="3526920" y="3517200"/>
                    <a:ext cx="1845000" cy="9399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402" name="Grafik 24" descr=""/>
                  <p:cNvPicPr/>
                  <p:nvPr/>
                </p:nvPicPr>
                <p:blipFill>
                  <a:blip r:embed="rId9"/>
                  <a:stretch/>
                </p:blipFill>
                <p:spPr>
                  <a:xfrm>
                    <a:off x="4069800" y="3146400"/>
                    <a:ext cx="827640" cy="482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403" name="Line 24"/>
                <p:cNvSpPr/>
                <p:nvPr/>
              </p:nvSpPr>
              <p:spPr>
                <a:xfrm>
                  <a:off x="4437720" y="3634560"/>
                  <a:ext cx="0" cy="30672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pic>
          <p:nvPicPr>
            <p:cNvPr id="404" name="Grafik 18" descr=""/>
            <p:cNvPicPr/>
            <p:nvPr/>
          </p:nvPicPr>
          <p:blipFill>
            <a:blip r:embed="rId10"/>
            <a:stretch/>
          </p:blipFill>
          <p:spPr>
            <a:xfrm>
              <a:off x="4017960" y="3980160"/>
              <a:ext cx="854640" cy="837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5" name="CustomShape 25"/>
          <p:cNvSpPr/>
          <p:nvPr/>
        </p:nvSpPr>
        <p:spPr>
          <a:xfrm>
            <a:off x="1297440" y="2870640"/>
            <a:ext cx="6199920" cy="22636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6"/>
          <p:cNvSpPr/>
          <p:nvPr/>
        </p:nvSpPr>
        <p:spPr>
          <a:xfrm>
            <a:off x="1237320" y="2403360"/>
            <a:ext cx="3234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Scalable Higher-Level System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07" name="CustomShape 27"/>
          <p:cNvSpPr/>
          <p:nvPr/>
        </p:nvSpPr>
        <p:spPr>
          <a:xfrm>
            <a:off x="600840" y="5581080"/>
            <a:ext cx="78372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First foundations were laid with the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η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 project: https://github.com/IKKUengine/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SimulatedCPSLabVIEWEnergySystem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(LabVIEW, Open Source License MIT)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08" name="CustomShape 28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409" name="CustomShape 29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B9271878-7255-4EC6-95E3-85BE9F1F8945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roup 1"/>
          <p:cNvGrpSpPr/>
          <p:nvPr/>
        </p:nvGrpSpPr>
        <p:grpSpPr>
          <a:xfrm>
            <a:off x="3126960" y="1493640"/>
            <a:ext cx="1486800" cy="1255680"/>
            <a:chOff x="3126960" y="1493640"/>
            <a:chExt cx="1486800" cy="1255680"/>
          </a:xfrm>
        </p:grpSpPr>
        <p:pic>
          <p:nvPicPr>
            <p:cNvPr id="411" name="Grafik 9" descr=""/>
            <p:cNvPicPr/>
            <p:nvPr/>
          </p:nvPicPr>
          <p:blipFill>
            <a:blip r:embed="rId1"/>
            <a:stretch/>
          </p:blipFill>
          <p:spPr>
            <a:xfrm>
              <a:off x="3126960" y="1493640"/>
              <a:ext cx="1486800" cy="1188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2" name="Grafik 3" descr=""/>
            <p:cNvPicPr/>
            <p:nvPr/>
          </p:nvPicPr>
          <p:blipFill>
            <a:blip r:embed="rId2"/>
            <a:stretch/>
          </p:blipFill>
          <p:spPr>
            <a:xfrm>
              <a:off x="3429000" y="1613160"/>
              <a:ext cx="974520" cy="113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3" name="Group 2"/>
          <p:cNvGrpSpPr/>
          <p:nvPr/>
        </p:nvGrpSpPr>
        <p:grpSpPr>
          <a:xfrm>
            <a:off x="991800" y="2537280"/>
            <a:ext cx="4954680" cy="1868040"/>
            <a:chOff x="991800" y="2537280"/>
            <a:chExt cx="4954680" cy="1868040"/>
          </a:xfrm>
        </p:grpSpPr>
        <p:pic>
          <p:nvPicPr>
            <p:cNvPr id="414" name="Grafik 98" descr=""/>
            <p:cNvPicPr/>
            <p:nvPr/>
          </p:nvPicPr>
          <p:blipFill>
            <a:blip r:embed="rId3"/>
            <a:stretch/>
          </p:blipFill>
          <p:spPr>
            <a:xfrm>
              <a:off x="4749480" y="2956320"/>
              <a:ext cx="1197000" cy="12031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15" name="Group 3"/>
            <p:cNvGrpSpPr/>
            <p:nvPr/>
          </p:nvGrpSpPr>
          <p:grpSpPr>
            <a:xfrm>
              <a:off x="2443320" y="2537280"/>
              <a:ext cx="2874960" cy="1868040"/>
              <a:chOff x="2443320" y="2537280"/>
              <a:chExt cx="2874960" cy="1868040"/>
            </a:xfrm>
          </p:grpSpPr>
          <p:pic>
            <p:nvPicPr>
              <p:cNvPr id="416" name="Grafik 45" descr=""/>
              <p:cNvPicPr/>
              <p:nvPr/>
            </p:nvPicPr>
            <p:blipFill>
              <a:blip r:embed="rId4"/>
              <a:stretch/>
            </p:blipFill>
            <p:spPr>
              <a:xfrm>
                <a:off x="2443320" y="3366000"/>
                <a:ext cx="886320" cy="8863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17" name="Grafik 44" descr=""/>
              <p:cNvPicPr/>
              <p:nvPr/>
            </p:nvPicPr>
            <p:blipFill>
              <a:blip r:embed="rId5"/>
              <a:stretch/>
            </p:blipFill>
            <p:spPr>
              <a:xfrm>
                <a:off x="4465440" y="3366000"/>
                <a:ext cx="852840" cy="85284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418" name="Group 4"/>
              <p:cNvGrpSpPr/>
              <p:nvPr/>
            </p:nvGrpSpPr>
            <p:grpSpPr>
              <a:xfrm>
                <a:off x="3109320" y="2537280"/>
                <a:ext cx="1540080" cy="1868040"/>
                <a:chOff x="3109320" y="2537280"/>
                <a:chExt cx="1540080" cy="1868040"/>
              </a:xfrm>
            </p:grpSpPr>
            <p:pic>
              <p:nvPicPr>
                <p:cNvPr id="419" name="Grafik 4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3109320" y="3043080"/>
                  <a:ext cx="1540080" cy="136224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420" name="Group 5"/>
                <p:cNvGrpSpPr/>
                <p:nvPr/>
              </p:nvGrpSpPr>
              <p:grpSpPr>
                <a:xfrm>
                  <a:off x="3671280" y="2537280"/>
                  <a:ext cx="405720" cy="461880"/>
                  <a:chOff x="3671280" y="2537280"/>
                  <a:chExt cx="405720" cy="461880"/>
                </a:xfrm>
              </p:grpSpPr>
              <p:sp>
                <p:nvSpPr>
                  <p:cNvPr id="421" name="CustomShape 6"/>
                  <p:cNvSpPr/>
                  <p:nvPr/>
                </p:nvSpPr>
                <p:spPr>
                  <a:xfrm rot="16200000">
                    <a:off x="3520800" y="268812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  <p:sp>
                <p:nvSpPr>
                  <p:cNvPr id="422" name="CustomShape 7"/>
                  <p:cNvSpPr/>
                  <p:nvPr/>
                </p:nvSpPr>
                <p:spPr>
                  <a:xfrm rot="5400000">
                    <a:off x="3765960" y="268740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</p:grpSp>
          </p:grpSp>
        </p:grpSp>
        <p:pic>
          <p:nvPicPr>
            <p:cNvPr id="423" name="Grafik 97" descr=""/>
            <p:cNvPicPr/>
            <p:nvPr/>
          </p:nvPicPr>
          <p:blipFill>
            <a:blip r:embed="rId7"/>
            <a:stretch/>
          </p:blipFill>
          <p:spPr>
            <a:xfrm>
              <a:off x="991800" y="3043800"/>
              <a:ext cx="1594440" cy="1177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24" name="Group 8"/>
          <p:cNvGrpSpPr/>
          <p:nvPr/>
        </p:nvGrpSpPr>
        <p:grpSpPr>
          <a:xfrm>
            <a:off x="1178280" y="4815000"/>
            <a:ext cx="4612320" cy="1845000"/>
            <a:chOff x="1178280" y="4815000"/>
            <a:chExt cx="4612320" cy="1845000"/>
          </a:xfrm>
        </p:grpSpPr>
        <p:grpSp>
          <p:nvGrpSpPr>
            <p:cNvPr id="425" name="Group 9"/>
            <p:cNvGrpSpPr/>
            <p:nvPr/>
          </p:nvGrpSpPr>
          <p:grpSpPr>
            <a:xfrm>
              <a:off x="1178280" y="4815000"/>
              <a:ext cx="4612320" cy="1845000"/>
              <a:chOff x="1178280" y="4815000"/>
              <a:chExt cx="4612320" cy="1845000"/>
            </a:xfrm>
          </p:grpSpPr>
          <p:sp>
            <p:nvSpPr>
              <p:cNvPr id="426" name="CustomShape 10"/>
              <p:cNvSpPr/>
              <p:nvPr/>
            </p:nvSpPr>
            <p:spPr>
              <a:xfrm>
                <a:off x="1178280" y="6303240"/>
                <a:ext cx="3675240" cy="22140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27" name="Group 11"/>
              <p:cNvGrpSpPr/>
              <p:nvPr/>
            </p:nvGrpSpPr>
            <p:grpSpPr>
              <a:xfrm>
                <a:off x="4850640" y="4815000"/>
                <a:ext cx="939960" cy="1845000"/>
                <a:chOff x="4850640" y="4815000"/>
                <a:chExt cx="939960" cy="1845000"/>
              </a:xfrm>
            </p:grpSpPr>
            <p:sp>
              <p:nvSpPr>
                <p:cNvPr id="428" name="CustomShape 12"/>
                <p:cNvSpPr/>
                <p:nvPr/>
              </p:nvSpPr>
              <p:spPr>
                <a:xfrm rot="5400000">
                  <a:off x="4398120" y="5267520"/>
                  <a:ext cx="1845000" cy="939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pic>
              <p:nvPicPr>
                <p:cNvPr id="429" name="Grafik 48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4983840" y="5807520"/>
                  <a:ext cx="560880" cy="7059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30" name="Grafik 51" descr=""/>
                <p:cNvPicPr/>
                <p:nvPr/>
              </p:nvPicPr>
              <p:blipFill>
                <a:blip r:embed="rId9"/>
                <a:stretch/>
              </p:blipFill>
              <p:spPr>
                <a:xfrm>
                  <a:off x="4914720" y="4926960"/>
                  <a:ext cx="827640" cy="482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431" name="Line 13"/>
            <p:cNvSpPr/>
            <p:nvPr/>
          </p:nvSpPr>
          <p:spPr>
            <a:xfrm>
              <a:off x="5372280" y="5352120"/>
              <a:ext cx="0" cy="39744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2" name="Group 14"/>
          <p:cNvGrpSpPr/>
          <p:nvPr/>
        </p:nvGrpSpPr>
        <p:grpSpPr>
          <a:xfrm>
            <a:off x="6180840" y="4815000"/>
            <a:ext cx="939960" cy="1845000"/>
            <a:chOff x="6180840" y="4815000"/>
            <a:chExt cx="939960" cy="1845000"/>
          </a:xfrm>
        </p:grpSpPr>
        <p:grpSp>
          <p:nvGrpSpPr>
            <p:cNvPr id="433" name="Group 15"/>
            <p:cNvGrpSpPr/>
            <p:nvPr/>
          </p:nvGrpSpPr>
          <p:grpSpPr>
            <a:xfrm>
              <a:off x="6180840" y="4815000"/>
              <a:ext cx="939960" cy="1845000"/>
              <a:chOff x="6180840" y="4815000"/>
              <a:chExt cx="939960" cy="1845000"/>
            </a:xfrm>
          </p:grpSpPr>
          <p:sp>
            <p:nvSpPr>
              <p:cNvPr id="434" name="CustomShape 16"/>
              <p:cNvSpPr/>
              <p:nvPr/>
            </p:nvSpPr>
            <p:spPr>
              <a:xfrm rot="5400000">
                <a:off x="5728320" y="5267520"/>
                <a:ext cx="1845000" cy="9399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435" name="Grafik 50" descr=""/>
              <p:cNvPicPr/>
              <p:nvPr/>
            </p:nvPicPr>
            <p:blipFill>
              <a:blip r:embed="rId10"/>
              <a:stretch/>
            </p:blipFill>
            <p:spPr>
              <a:xfrm>
                <a:off x="6271560" y="4896720"/>
                <a:ext cx="827640" cy="482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6" name="Grafik 72" descr=""/>
              <p:cNvPicPr/>
              <p:nvPr/>
            </p:nvPicPr>
            <p:blipFill>
              <a:blip r:embed="rId11"/>
              <a:stretch/>
            </p:blipFill>
            <p:spPr>
              <a:xfrm>
                <a:off x="6243120" y="5990400"/>
                <a:ext cx="856080" cy="5695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37" name="Line 17"/>
            <p:cNvSpPr/>
            <p:nvPr/>
          </p:nvSpPr>
          <p:spPr>
            <a:xfrm>
              <a:off x="6671520" y="5309640"/>
              <a:ext cx="0" cy="610920"/>
            </a:xfrm>
            <a:prstGeom prst="line">
              <a:avLst/>
            </a:prstGeom>
            <a:ln>
              <a:solidFill>
                <a:srgbClr val="4a7eb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8" name="Group 18"/>
          <p:cNvGrpSpPr/>
          <p:nvPr/>
        </p:nvGrpSpPr>
        <p:grpSpPr>
          <a:xfrm>
            <a:off x="688680" y="1204560"/>
            <a:ext cx="2267280" cy="1253520"/>
            <a:chOff x="688680" y="1204560"/>
            <a:chExt cx="2267280" cy="1253520"/>
          </a:xfrm>
        </p:grpSpPr>
        <p:pic>
          <p:nvPicPr>
            <p:cNvPr id="439" name="Grafik 151" descr=""/>
            <p:cNvPicPr/>
            <p:nvPr/>
          </p:nvPicPr>
          <p:blipFill>
            <a:blip r:embed="rId12"/>
            <a:stretch/>
          </p:blipFill>
          <p:spPr>
            <a:xfrm>
              <a:off x="688680" y="1204560"/>
              <a:ext cx="1927080" cy="1253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0" name="CustomShape 19"/>
            <p:cNvSpPr/>
            <p:nvPr/>
          </p:nvSpPr>
          <p:spPr>
            <a:xfrm rot="10800000">
              <a:off x="2494800" y="1631880"/>
              <a:ext cx="461160" cy="160560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</p:grpSp>
      <p:grpSp>
        <p:nvGrpSpPr>
          <p:cNvPr id="441" name="Group 20"/>
          <p:cNvGrpSpPr/>
          <p:nvPr/>
        </p:nvGrpSpPr>
        <p:grpSpPr>
          <a:xfrm>
            <a:off x="962280" y="4171320"/>
            <a:ext cx="6157800" cy="619560"/>
            <a:chOff x="962280" y="4171320"/>
            <a:chExt cx="6157800" cy="619560"/>
          </a:xfrm>
        </p:grpSpPr>
        <p:grpSp>
          <p:nvGrpSpPr>
            <p:cNvPr id="442" name="Group 21"/>
            <p:cNvGrpSpPr/>
            <p:nvPr/>
          </p:nvGrpSpPr>
          <p:grpSpPr>
            <a:xfrm>
              <a:off x="962280" y="4186440"/>
              <a:ext cx="6157800" cy="461160"/>
              <a:chOff x="962280" y="4186440"/>
              <a:chExt cx="6157800" cy="461160"/>
            </a:xfrm>
          </p:grpSpPr>
          <p:sp>
            <p:nvSpPr>
              <p:cNvPr id="443" name="CustomShape 22"/>
              <p:cNvSpPr/>
              <p:nvPr/>
            </p:nvSpPr>
            <p:spPr>
              <a:xfrm>
                <a:off x="962280" y="4535640"/>
                <a:ext cx="6157800" cy="11124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/>
            </p:style>
          </p:sp>
          <p:sp>
            <p:nvSpPr>
              <p:cNvPr id="444" name="CustomShape 23"/>
              <p:cNvSpPr/>
              <p:nvPr/>
            </p:nvSpPr>
            <p:spPr>
              <a:xfrm rot="16200000">
                <a:off x="4161600" y="4332240"/>
                <a:ext cx="461160" cy="1695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>
                <a:round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/>
            </p:style>
          </p:sp>
        </p:grpSp>
        <p:grpSp>
          <p:nvGrpSpPr>
            <p:cNvPr id="445" name="Group 24"/>
            <p:cNvGrpSpPr/>
            <p:nvPr/>
          </p:nvGrpSpPr>
          <p:grpSpPr>
            <a:xfrm>
              <a:off x="962280" y="4171320"/>
              <a:ext cx="6157800" cy="619560"/>
              <a:chOff x="962280" y="4171320"/>
              <a:chExt cx="6157800" cy="619560"/>
            </a:xfrm>
          </p:grpSpPr>
          <p:sp>
            <p:nvSpPr>
              <p:cNvPr id="446" name="CustomShape 25"/>
              <p:cNvSpPr/>
              <p:nvPr/>
            </p:nvSpPr>
            <p:spPr>
              <a:xfrm>
                <a:off x="962280" y="4679640"/>
                <a:ext cx="6157800" cy="111240"/>
              </a:xfrm>
              <a:prstGeom prst="rect">
                <a:avLst/>
              </a:prstGeom>
              <a:ln>
                <a:rou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/>
            </p:style>
          </p:sp>
          <p:sp>
            <p:nvSpPr>
              <p:cNvPr id="447" name="CustomShape 26"/>
              <p:cNvSpPr/>
              <p:nvPr/>
            </p:nvSpPr>
            <p:spPr>
              <a:xfrm rot="5400000">
                <a:off x="3092040" y="4393080"/>
                <a:ext cx="614520" cy="171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>
                <a:round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/>
            </p:style>
          </p:sp>
        </p:grpSp>
      </p:grpSp>
      <p:grpSp>
        <p:nvGrpSpPr>
          <p:cNvPr id="448" name="Group 27"/>
          <p:cNvGrpSpPr/>
          <p:nvPr/>
        </p:nvGrpSpPr>
        <p:grpSpPr>
          <a:xfrm>
            <a:off x="847080" y="4815000"/>
            <a:ext cx="3612600" cy="1848240"/>
            <a:chOff x="847080" y="4815000"/>
            <a:chExt cx="3612600" cy="1848240"/>
          </a:xfrm>
        </p:grpSpPr>
        <p:grpSp>
          <p:nvGrpSpPr>
            <p:cNvPr id="449" name="Group 28"/>
            <p:cNvGrpSpPr/>
            <p:nvPr/>
          </p:nvGrpSpPr>
          <p:grpSpPr>
            <a:xfrm>
              <a:off x="847080" y="4815000"/>
              <a:ext cx="3612600" cy="1848240"/>
              <a:chOff x="847080" y="4815000"/>
              <a:chExt cx="3612600" cy="1848240"/>
            </a:xfrm>
          </p:grpSpPr>
          <p:grpSp>
            <p:nvGrpSpPr>
              <p:cNvPr id="450" name="Group 29"/>
              <p:cNvGrpSpPr/>
              <p:nvPr/>
            </p:nvGrpSpPr>
            <p:grpSpPr>
              <a:xfrm>
                <a:off x="847080" y="4815000"/>
                <a:ext cx="3612600" cy="1845000"/>
                <a:chOff x="847080" y="4815000"/>
                <a:chExt cx="3612600" cy="1845000"/>
              </a:xfrm>
            </p:grpSpPr>
            <p:grpSp>
              <p:nvGrpSpPr>
                <p:cNvPr id="451" name="Group 30"/>
                <p:cNvGrpSpPr/>
                <p:nvPr/>
              </p:nvGrpSpPr>
              <p:grpSpPr>
                <a:xfrm>
                  <a:off x="847080" y="4815000"/>
                  <a:ext cx="3612600" cy="1845000"/>
                  <a:chOff x="847080" y="4815000"/>
                  <a:chExt cx="3612600" cy="1845000"/>
                </a:xfrm>
              </p:grpSpPr>
              <p:grpSp>
                <p:nvGrpSpPr>
                  <p:cNvPr id="452" name="Group 31"/>
                  <p:cNvGrpSpPr/>
                  <p:nvPr/>
                </p:nvGrpSpPr>
                <p:grpSpPr>
                  <a:xfrm>
                    <a:off x="847080" y="4815000"/>
                    <a:ext cx="3612600" cy="1845000"/>
                    <a:chOff x="847080" y="4815000"/>
                    <a:chExt cx="3612600" cy="1845000"/>
                  </a:xfrm>
                </p:grpSpPr>
                <p:sp>
                  <p:nvSpPr>
                    <p:cNvPr id="453" name="CustomShape 32"/>
                    <p:cNvSpPr/>
                    <p:nvPr/>
                  </p:nvSpPr>
                  <p:spPr>
                    <a:xfrm>
                      <a:off x="847080" y="6303240"/>
                      <a:ext cx="3612600" cy="221400"/>
                    </a:xfrm>
                    <a:prstGeom prst="rect">
                      <a:avLst/>
                    </a:prstGeom>
                    <a:ln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</p:sp>
                <p:grpSp>
                  <p:nvGrpSpPr>
                    <p:cNvPr id="454" name="Group 33"/>
                    <p:cNvGrpSpPr/>
                    <p:nvPr/>
                  </p:nvGrpSpPr>
                  <p:grpSpPr>
                    <a:xfrm>
                      <a:off x="962640" y="4815000"/>
                      <a:ext cx="939960" cy="1845000"/>
                      <a:chOff x="962640" y="4815000"/>
                      <a:chExt cx="939960" cy="1845000"/>
                    </a:xfrm>
                  </p:grpSpPr>
                  <p:sp>
                    <p:nvSpPr>
                      <p:cNvPr id="455" name="CustomShape 34"/>
                      <p:cNvSpPr/>
                      <p:nvPr/>
                    </p:nvSpPr>
                    <p:spPr>
                      <a:xfrm rot="5400000">
                        <a:off x="509760" y="5267520"/>
                        <a:ext cx="1845000" cy="9399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pic>
                    <p:nvPicPr>
                      <p:cNvPr id="456" name="Grafik 46" descr=""/>
                      <p:cNvPicPr/>
                      <p:nvPr/>
                    </p:nvPicPr>
                    <p:blipFill>
                      <a:blip r:embed="rId13"/>
                      <a:stretch/>
                    </p:blipFill>
                    <p:spPr>
                      <a:xfrm>
                        <a:off x="1018440" y="4877640"/>
                        <a:ext cx="827640" cy="4820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  <p:pic>
                    <p:nvPicPr>
                      <p:cNvPr id="457" name="Grafik 47" descr=""/>
                      <p:cNvPicPr/>
                      <p:nvPr/>
                    </p:nvPicPr>
                    <p:blipFill>
                      <a:blip r:embed="rId14"/>
                      <a:stretch/>
                    </p:blipFill>
                    <p:spPr>
                      <a:xfrm flipH="1">
                        <a:off x="1019160" y="5916240"/>
                        <a:ext cx="827640" cy="6670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  <p:grpSp>
                  <p:nvGrpSpPr>
                    <p:cNvPr id="458" name="Group 35"/>
                    <p:cNvGrpSpPr/>
                    <p:nvPr/>
                  </p:nvGrpSpPr>
                  <p:grpSpPr>
                    <a:xfrm>
                      <a:off x="2215440" y="4815000"/>
                      <a:ext cx="939960" cy="1845000"/>
                      <a:chOff x="2215440" y="4815000"/>
                      <a:chExt cx="939960" cy="1845000"/>
                    </a:xfrm>
                  </p:grpSpPr>
                  <p:sp>
                    <p:nvSpPr>
                      <p:cNvPr id="459" name="CustomShape 36"/>
                      <p:cNvSpPr/>
                      <p:nvPr/>
                    </p:nvSpPr>
                    <p:spPr>
                      <a:xfrm rot="5400000">
                        <a:off x="1762920" y="5267520"/>
                        <a:ext cx="1845000" cy="9399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</p:sp>
                  <p:pic>
                    <p:nvPicPr>
                      <p:cNvPr id="460" name="Grafik 49" descr="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>
                      <a:xfrm>
                        <a:off x="2248560" y="4956840"/>
                        <a:ext cx="827640" cy="48204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grpSp>
              </p:grpSp>
              <p:pic>
                <p:nvPicPr>
                  <p:cNvPr id="461" name="Grafik 100" descr=""/>
                  <p:cNvPicPr/>
                  <p:nvPr/>
                </p:nvPicPr>
                <p:blipFill>
                  <a:blip r:embed="rId16"/>
                  <a:stretch/>
                </p:blipFill>
                <p:spPr>
                  <a:xfrm>
                    <a:off x="2439000" y="5772240"/>
                    <a:ext cx="408960" cy="8110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462" name="Line 37"/>
                <p:cNvSpPr/>
                <p:nvPr/>
              </p:nvSpPr>
              <p:spPr>
                <a:xfrm>
                  <a:off x="1432440" y="5360040"/>
                  <a:ext cx="0" cy="55584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63" name="Line 38"/>
                <p:cNvSpPr/>
                <p:nvPr/>
              </p:nvSpPr>
              <p:spPr>
                <a:xfrm>
                  <a:off x="2643840" y="5387400"/>
                  <a:ext cx="0" cy="33228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464" name="Group 39"/>
              <p:cNvGrpSpPr/>
              <p:nvPr/>
            </p:nvGrpSpPr>
            <p:grpSpPr>
              <a:xfrm>
                <a:off x="3413160" y="4818240"/>
                <a:ext cx="939960" cy="1845000"/>
                <a:chOff x="3413160" y="4818240"/>
                <a:chExt cx="939960" cy="1845000"/>
              </a:xfrm>
            </p:grpSpPr>
            <p:grpSp>
              <p:nvGrpSpPr>
                <p:cNvPr id="465" name="Group 40"/>
                <p:cNvGrpSpPr/>
                <p:nvPr/>
              </p:nvGrpSpPr>
              <p:grpSpPr>
                <a:xfrm>
                  <a:off x="3413160" y="4818240"/>
                  <a:ext cx="939960" cy="1845000"/>
                  <a:chOff x="3413160" y="4818240"/>
                  <a:chExt cx="939960" cy="1845000"/>
                </a:xfrm>
              </p:grpSpPr>
              <p:sp>
                <p:nvSpPr>
                  <p:cNvPr id="466" name="CustomShape 41"/>
                  <p:cNvSpPr/>
                  <p:nvPr/>
                </p:nvSpPr>
                <p:spPr>
                  <a:xfrm rot="5400000">
                    <a:off x="2960640" y="5270760"/>
                    <a:ext cx="1845000" cy="9399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pic>
                <p:nvPicPr>
                  <p:cNvPr id="467" name="Grafik 137" descr=""/>
                  <p:cNvPicPr/>
                  <p:nvPr/>
                </p:nvPicPr>
                <p:blipFill>
                  <a:blip r:embed="rId17"/>
                  <a:stretch/>
                </p:blipFill>
                <p:spPr>
                  <a:xfrm>
                    <a:off x="3503880" y="4899600"/>
                    <a:ext cx="827640" cy="482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468" name="Line 42"/>
                <p:cNvSpPr/>
                <p:nvPr/>
              </p:nvSpPr>
              <p:spPr>
                <a:xfrm>
                  <a:off x="3871800" y="5388120"/>
                  <a:ext cx="0" cy="306360"/>
                </a:xfrm>
                <a:prstGeom prst="line">
                  <a:avLst/>
                </a:prstGeom>
                <a:ln>
                  <a:solidFill>
                    <a:srgbClr val="4a7ebb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pic>
          <p:nvPicPr>
            <p:cNvPr id="469" name="Grafik 140" descr=""/>
            <p:cNvPicPr/>
            <p:nvPr/>
          </p:nvPicPr>
          <p:blipFill>
            <a:blip r:embed="rId18"/>
            <a:stretch/>
          </p:blipFill>
          <p:spPr>
            <a:xfrm>
              <a:off x="3452040" y="5733720"/>
              <a:ext cx="854640" cy="83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0" name="Group 43"/>
          <p:cNvGrpSpPr/>
          <p:nvPr/>
        </p:nvGrpSpPr>
        <p:grpSpPr>
          <a:xfrm>
            <a:off x="3503880" y="168840"/>
            <a:ext cx="4741200" cy="1272960"/>
            <a:chOff x="3503880" y="168840"/>
            <a:chExt cx="4741200" cy="1272960"/>
          </a:xfrm>
        </p:grpSpPr>
        <p:pic>
          <p:nvPicPr>
            <p:cNvPr id="471" name="Grafik 149" descr=""/>
            <p:cNvPicPr/>
            <p:nvPr/>
          </p:nvPicPr>
          <p:blipFill>
            <a:blip r:embed="rId19"/>
            <a:stretch/>
          </p:blipFill>
          <p:spPr>
            <a:xfrm>
              <a:off x="3503880" y="168840"/>
              <a:ext cx="1468440" cy="11671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72" name="Group 44"/>
            <p:cNvGrpSpPr/>
            <p:nvPr/>
          </p:nvGrpSpPr>
          <p:grpSpPr>
            <a:xfrm>
              <a:off x="3694680" y="196920"/>
              <a:ext cx="4550400" cy="1244880"/>
              <a:chOff x="3694680" y="196920"/>
              <a:chExt cx="4550400" cy="1244880"/>
            </a:xfrm>
          </p:grpSpPr>
          <p:grpSp>
            <p:nvGrpSpPr>
              <p:cNvPr id="473" name="Group 45"/>
              <p:cNvGrpSpPr/>
              <p:nvPr/>
            </p:nvGrpSpPr>
            <p:grpSpPr>
              <a:xfrm>
                <a:off x="5806440" y="196920"/>
                <a:ext cx="2438640" cy="1117800"/>
                <a:chOff x="5806440" y="196920"/>
                <a:chExt cx="2438640" cy="1117800"/>
              </a:xfrm>
            </p:grpSpPr>
            <p:grpSp>
              <p:nvGrpSpPr>
                <p:cNvPr id="474" name="Group 46"/>
                <p:cNvGrpSpPr/>
                <p:nvPr/>
              </p:nvGrpSpPr>
              <p:grpSpPr>
                <a:xfrm>
                  <a:off x="5806440" y="546480"/>
                  <a:ext cx="461880" cy="405360"/>
                  <a:chOff x="5806440" y="546480"/>
                  <a:chExt cx="461880" cy="405360"/>
                </a:xfrm>
              </p:grpSpPr>
              <p:sp>
                <p:nvSpPr>
                  <p:cNvPr id="475" name="CustomShape 47"/>
                  <p:cNvSpPr/>
                  <p:nvPr/>
                </p:nvSpPr>
                <p:spPr>
                  <a:xfrm>
                    <a:off x="5806440" y="54648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  <p:sp>
                <p:nvSpPr>
                  <p:cNvPr id="476" name="CustomShape 48"/>
                  <p:cNvSpPr/>
                  <p:nvPr/>
                </p:nvSpPr>
                <p:spPr>
                  <a:xfrm rot="10800000">
                    <a:off x="5807160" y="79092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</p:grpSp>
            <p:pic>
              <p:nvPicPr>
                <p:cNvPr id="477" name="Grafik 57" descr=""/>
                <p:cNvPicPr/>
                <p:nvPr/>
              </p:nvPicPr>
              <p:blipFill>
                <a:blip r:embed="rId20"/>
                <a:stretch/>
              </p:blipFill>
              <p:spPr>
                <a:xfrm>
                  <a:off x="6633720" y="196920"/>
                  <a:ext cx="1611360" cy="11178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78" name="Group 49"/>
              <p:cNvGrpSpPr/>
              <p:nvPr/>
            </p:nvGrpSpPr>
            <p:grpSpPr>
              <a:xfrm>
                <a:off x="3694680" y="979920"/>
                <a:ext cx="405720" cy="461880"/>
                <a:chOff x="3694680" y="979920"/>
                <a:chExt cx="405720" cy="461880"/>
              </a:xfrm>
            </p:grpSpPr>
            <p:sp>
              <p:nvSpPr>
                <p:cNvPr id="479" name="CustomShape 50"/>
                <p:cNvSpPr/>
                <p:nvPr/>
              </p:nvSpPr>
              <p:spPr>
                <a:xfrm rot="16200000">
                  <a:off x="3544200" y="1130760"/>
                  <a:ext cx="461160" cy="1605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ln>
                  <a:round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  <p:sp>
              <p:nvSpPr>
                <p:cNvPr id="480" name="CustomShape 51"/>
                <p:cNvSpPr/>
                <p:nvPr/>
              </p:nvSpPr>
              <p:spPr>
                <a:xfrm rot="5400000">
                  <a:off x="3789360" y="1130040"/>
                  <a:ext cx="461160" cy="16056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ln>
                  <a:round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/>
              </p:style>
            </p:sp>
          </p:grpSp>
        </p:grpSp>
      </p:grpSp>
      <p:grpSp>
        <p:nvGrpSpPr>
          <p:cNvPr id="481" name="Group 52"/>
          <p:cNvGrpSpPr/>
          <p:nvPr/>
        </p:nvGrpSpPr>
        <p:grpSpPr>
          <a:xfrm>
            <a:off x="4531320" y="1262880"/>
            <a:ext cx="3713760" cy="1463400"/>
            <a:chOff x="4531320" y="1262880"/>
            <a:chExt cx="3713760" cy="1463400"/>
          </a:xfrm>
        </p:grpSpPr>
        <p:grpSp>
          <p:nvGrpSpPr>
            <p:cNvPr id="482" name="Group 53"/>
            <p:cNvGrpSpPr/>
            <p:nvPr/>
          </p:nvGrpSpPr>
          <p:grpSpPr>
            <a:xfrm>
              <a:off x="4531320" y="1619280"/>
              <a:ext cx="3713760" cy="1107000"/>
              <a:chOff x="4531320" y="1619280"/>
              <a:chExt cx="3713760" cy="1107000"/>
            </a:xfrm>
          </p:grpSpPr>
          <p:grpSp>
            <p:nvGrpSpPr>
              <p:cNvPr id="483" name="Group 54"/>
              <p:cNvGrpSpPr/>
              <p:nvPr/>
            </p:nvGrpSpPr>
            <p:grpSpPr>
              <a:xfrm>
                <a:off x="5034600" y="1619280"/>
                <a:ext cx="3210480" cy="1107000"/>
                <a:chOff x="5034600" y="1619280"/>
                <a:chExt cx="3210480" cy="1107000"/>
              </a:xfrm>
            </p:grpSpPr>
            <p:grpSp>
              <p:nvGrpSpPr>
                <p:cNvPr id="484" name="Group 55"/>
                <p:cNvGrpSpPr/>
                <p:nvPr/>
              </p:nvGrpSpPr>
              <p:grpSpPr>
                <a:xfrm>
                  <a:off x="5534280" y="1619280"/>
                  <a:ext cx="2710800" cy="1107000"/>
                  <a:chOff x="5534280" y="1619280"/>
                  <a:chExt cx="2710800" cy="1107000"/>
                </a:xfrm>
              </p:grpSpPr>
              <p:pic>
                <p:nvPicPr>
                  <p:cNvPr id="485" name="Grafik 26" descr=""/>
                  <p:cNvPicPr/>
                  <p:nvPr/>
                </p:nvPicPr>
                <p:blipFill>
                  <a:blip r:embed="rId21"/>
                  <a:stretch/>
                </p:blipFill>
                <p:spPr>
                  <a:xfrm>
                    <a:off x="5534280" y="1619280"/>
                    <a:ext cx="1091520" cy="1107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486" name="Grafik 28" descr=""/>
                  <p:cNvPicPr/>
                  <p:nvPr/>
                </p:nvPicPr>
                <p:blipFill>
                  <a:blip r:embed="rId22"/>
                  <a:stretch/>
                </p:blipFill>
                <p:spPr>
                  <a:xfrm>
                    <a:off x="7122960" y="1774080"/>
                    <a:ext cx="1122120" cy="792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487" name="Group 56"/>
                  <p:cNvGrpSpPr/>
                  <p:nvPr/>
                </p:nvGrpSpPr>
                <p:grpSpPr>
                  <a:xfrm>
                    <a:off x="6626520" y="1967760"/>
                    <a:ext cx="461880" cy="405720"/>
                    <a:chOff x="6626520" y="1967760"/>
                    <a:chExt cx="461880" cy="405720"/>
                  </a:xfrm>
                </p:grpSpPr>
                <p:sp>
                  <p:nvSpPr>
                    <p:cNvPr id="488" name="CustomShape 57"/>
                    <p:cNvSpPr/>
                    <p:nvPr/>
                  </p:nvSpPr>
                  <p:spPr>
                    <a:xfrm>
                      <a:off x="6626520" y="1967760"/>
                      <a:ext cx="461160" cy="160560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ln>
                      <a:round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/>
                  </p:style>
                </p:sp>
                <p:sp>
                  <p:nvSpPr>
                    <p:cNvPr id="489" name="CustomShape 58"/>
                    <p:cNvSpPr/>
                    <p:nvPr/>
                  </p:nvSpPr>
                  <p:spPr>
                    <a:xfrm rot="10800000">
                      <a:off x="6627240" y="2212920"/>
                      <a:ext cx="461160" cy="160560"/>
                    </a:xfrm>
                    <a:prstGeom prst="rightArrow">
                      <a:avLst>
                        <a:gd name="adj1" fmla="val 50000"/>
                        <a:gd name="adj2" fmla="val 50000"/>
                      </a:avLst>
                    </a:prstGeom>
                    <a:ln>
                      <a:round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/>
                  </p:style>
                </p:sp>
              </p:grpSp>
            </p:grpSp>
            <p:grpSp>
              <p:nvGrpSpPr>
                <p:cNvPr id="490" name="Group 59"/>
                <p:cNvGrpSpPr/>
                <p:nvPr/>
              </p:nvGrpSpPr>
              <p:grpSpPr>
                <a:xfrm>
                  <a:off x="5034600" y="1963080"/>
                  <a:ext cx="461880" cy="405360"/>
                  <a:chOff x="5034600" y="1963080"/>
                  <a:chExt cx="461880" cy="405360"/>
                </a:xfrm>
              </p:grpSpPr>
              <p:sp>
                <p:nvSpPr>
                  <p:cNvPr id="491" name="CustomShape 60"/>
                  <p:cNvSpPr/>
                  <p:nvPr/>
                </p:nvSpPr>
                <p:spPr>
                  <a:xfrm>
                    <a:off x="5034600" y="196308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  <p:sp>
                <p:nvSpPr>
                  <p:cNvPr id="492" name="CustomShape 61"/>
                  <p:cNvSpPr/>
                  <p:nvPr/>
                </p:nvSpPr>
                <p:spPr>
                  <a:xfrm rot="10800000">
                    <a:off x="5035320" y="2207880"/>
                    <a:ext cx="461160" cy="160560"/>
                  </a:xfrm>
                  <a:prstGeom prst="rightArrow">
                    <a:avLst>
                      <a:gd name="adj1" fmla="val 50000"/>
                      <a:gd name="adj2" fmla="val 50000"/>
                    </a:avLst>
                  </a:prstGeom>
                  <a:ln>
                    <a:round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/>
                </p:style>
              </p:sp>
            </p:grpSp>
          </p:grpSp>
          <p:pic>
            <p:nvPicPr>
              <p:cNvPr id="493" name="Grafik 121" descr=""/>
              <p:cNvPicPr/>
              <p:nvPr/>
            </p:nvPicPr>
            <p:blipFill>
              <a:blip r:embed="rId23"/>
              <a:stretch/>
            </p:blipFill>
            <p:spPr>
              <a:xfrm>
                <a:off x="4531320" y="1915920"/>
                <a:ext cx="497160" cy="49716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94" name="Group 62"/>
            <p:cNvGrpSpPr/>
            <p:nvPr/>
          </p:nvGrpSpPr>
          <p:grpSpPr>
            <a:xfrm>
              <a:off x="7706880" y="1262880"/>
              <a:ext cx="405720" cy="461520"/>
              <a:chOff x="7706880" y="1262880"/>
              <a:chExt cx="405720" cy="461520"/>
            </a:xfrm>
          </p:grpSpPr>
          <p:sp>
            <p:nvSpPr>
              <p:cNvPr id="495" name="CustomShape 63"/>
              <p:cNvSpPr/>
              <p:nvPr/>
            </p:nvSpPr>
            <p:spPr>
              <a:xfrm rot="16200000">
                <a:off x="7556400" y="1413360"/>
                <a:ext cx="461160" cy="1605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  <p:sp>
            <p:nvSpPr>
              <p:cNvPr id="496" name="CustomShape 64"/>
              <p:cNvSpPr/>
              <p:nvPr/>
            </p:nvSpPr>
            <p:spPr>
              <a:xfrm rot="5400000">
                <a:off x="7801560" y="1413000"/>
                <a:ext cx="461160" cy="1605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>
                <a:rou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</p:sp>
        </p:grpSp>
      </p:grpSp>
      <p:sp>
        <p:nvSpPr>
          <p:cNvPr id="497" name="CustomShape 65"/>
          <p:cNvSpPr/>
          <p:nvPr/>
        </p:nvSpPr>
        <p:spPr>
          <a:xfrm>
            <a:off x="7300440" y="5010120"/>
            <a:ext cx="1444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Producer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98" name="CustomShape 66"/>
          <p:cNvSpPr/>
          <p:nvPr/>
        </p:nvSpPr>
        <p:spPr>
          <a:xfrm>
            <a:off x="7307280" y="5441400"/>
            <a:ext cx="153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Consumer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99" name="CustomShape 67"/>
          <p:cNvSpPr/>
          <p:nvPr/>
        </p:nvSpPr>
        <p:spPr>
          <a:xfrm>
            <a:off x="7307640" y="5864040"/>
            <a:ext cx="153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Storage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0" name="CustomShape 68"/>
          <p:cNvSpPr/>
          <p:nvPr/>
        </p:nvSpPr>
        <p:spPr>
          <a:xfrm>
            <a:off x="4637520" y="2654640"/>
            <a:ext cx="1537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</a:t>
            </a:r>
            <a:br/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Collector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1" name="CustomShape 69"/>
          <p:cNvSpPr/>
          <p:nvPr/>
        </p:nvSpPr>
        <p:spPr>
          <a:xfrm>
            <a:off x="1340280" y="2705040"/>
            <a:ext cx="153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Handler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2" name="CustomShape 70"/>
          <p:cNvSpPr/>
          <p:nvPr/>
        </p:nvSpPr>
        <p:spPr>
          <a:xfrm>
            <a:off x="900360" y="867960"/>
            <a:ext cx="1537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Monitoring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3" name="CustomShape 71"/>
          <p:cNvSpPr/>
          <p:nvPr/>
        </p:nvSpPr>
        <p:spPr>
          <a:xfrm>
            <a:off x="2901960" y="398160"/>
            <a:ext cx="2007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Management Interface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4" name="CustomShape 72"/>
          <p:cNvSpPr/>
          <p:nvPr/>
        </p:nvSpPr>
        <p:spPr>
          <a:xfrm>
            <a:off x="6227640" y="225000"/>
            <a:ext cx="2890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OOP-oriented Programming Paradigm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05" name="CustomShape 73"/>
          <p:cNvSpPr/>
          <p:nvPr/>
        </p:nvSpPr>
        <p:spPr>
          <a:xfrm>
            <a:off x="5947560" y="4131000"/>
            <a:ext cx="3025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Cyber-Physical Objects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035360" y="1522440"/>
            <a:ext cx="7770600" cy="31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Digitization with cyber-physical systems </a:t>
            </a:r>
            <a:endParaRPr b="0" lang="de-DE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Cyber-physical systems as the driving force behind digital transformation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Ferhat Aslan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</p:txBody>
      </p:sp>
      <p:pic>
        <p:nvPicPr>
          <p:cNvPr id="297" name="Grafik 3" descr=""/>
          <p:cNvPicPr/>
          <p:nvPr/>
        </p:nvPicPr>
        <p:blipFill>
          <a:blip r:embed="rId1"/>
          <a:stretch/>
        </p:blipFill>
        <p:spPr>
          <a:xfrm>
            <a:off x="6965640" y="4032000"/>
            <a:ext cx="1962000" cy="260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99640" y="960480"/>
            <a:ext cx="7785000" cy="96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DejaVu Sans"/>
              </a:rPr>
              <a:t>Guidelines for „Remote Control Chain Saw“ Project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700920" y="1919160"/>
            <a:ext cx="4434480" cy="32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Previous work (MiTOPS 2019):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 (clients) for controlling,  data acquisition and remote control over the Internet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Servomotors as actuators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Pneumatic cylinder for rope start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With hardware operating unit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</p:txBody>
      </p:sp>
      <p:pic>
        <p:nvPicPr>
          <p:cNvPr id="508" name="Grafik 6" descr=""/>
          <p:cNvPicPr/>
          <p:nvPr/>
        </p:nvPicPr>
        <p:blipFill>
          <a:blip r:embed="rId1"/>
          <a:stretch/>
        </p:blipFill>
        <p:spPr>
          <a:xfrm>
            <a:off x="1239840" y="4872600"/>
            <a:ext cx="3944160" cy="175140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509" name="Picture 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68000" y="2064240"/>
            <a:ext cx="3528000" cy="2327760"/>
          </a:xfrm>
          <a:prstGeom prst="rect">
            <a:avLst/>
          </a:prstGeom>
          <a:ln>
            <a:noFill/>
          </a:ln>
        </p:spPr>
      </p:pic>
      <p:pic>
        <p:nvPicPr>
          <p:cNvPr id="510" name="Grafik 3_1" descr=""/>
          <p:cNvPicPr/>
          <p:nvPr/>
        </p:nvPicPr>
        <p:blipFill>
          <a:blip r:embed="rId4"/>
          <a:srcRect l="22833" t="42593" r="21258" b="26922"/>
          <a:stretch/>
        </p:blipFill>
        <p:spPr>
          <a:xfrm>
            <a:off x="11667960" y="9017640"/>
            <a:ext cx="8280720" cy="2538360"/>
          </a:xfrm>
          <a:prstGeom prst="rect">
            <a:avLst/>
          </a:prstGeom>
          <a:ln>
            <a:noFill/>
          </a:ln>
        </p:spPr>
      </p:pic>
      <p:pic>
        <p:nvPicPr>
          <p:cNvPr id="511" name="Grafik 3_2" descr=""/>
          <p:cNvPicPr/>
          <p:nvPr/>
        </p:nvPicPr>
        <p:blipFill>
          <a:blip r:embed="rId5"/>
          <a:srcRect l="22833" t="42593" r="21258" b="26922"/>
          <a:stretch/>
        </p:blipFill>
        <p:spPr>
          <a:xfrm>
            <a:off x="11667960" y="9017640"/>
            <a:ext cx="8280720" cy="2538360"/>
          </a:xfrm>
          <a:prstGeom prst="rect">
            <a:avLst/>
          </a:prstGeom>
          <a:ln>
            <a:noFill/>
          </a:ln>
        </p:spPr>
      </p:pic>
      <p:pic>
        <p:nvPicPr>
          <p:cNvPr id="512" name="Grafik 3_3" descr=""/>
          <p:cNvPicPr/>
          <p:nvPr/>
        </p:nvPicPr>
        <p:blipFill>
          <a:blip r:embed="rId6"/>
          <a:srcRect l="22833" t="42593" r="21258" b="26922"/>
          <a:stretch/>
        </p:blipFill>
        <p:spPr>
          <a:xfrm>
            <a:off x="11667960" y="9017640"/>
            <a:ext cx="8280720" cy="2538360"/>
          </a:xfrm>
          <a:prstGeom prst="rect">
            <a:avLst/>
          </a:prstGeom>
          <a:ln>
            <a:noFill/>
          </a:ln>
        </p:spPr>
      </p:pic>
      <p:pic>
        <p:nvPicPr>
          <p:cNvPr id="513" name="Grafik 3_4" descr=""/>
          <p:cNvPicPr/>
          <p:nvPr/>
        </p:nvPicPr>
        <p:blipFill>
          <a:blip r:embed="rId7"/>
          <a:srcRect l="22833" t="42593" r="21258" b="26922"/>
          <a:stretch/>
        </p:blipFill>
        <p:spPr>
          <a:xfrm>
            <a:off x="11667960" y="9017640"/>
            <a:ext cx="8280720" cy="253836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8"/>
          <a:stretch/>
        </p:blipFill>
        <p:spPr>
          <a:xfrm>
            <a:off x="4126680" y="4824000"/>
            <a:ext cx="4873320" cy="1482840"/>
          </a:xfrm>
          <a:prstGeom prst="rect">
            <a:avLst/>
          </a:prstGeom>
          <a:ln>
            <a:noFill/>
          </a:ln>
        </p:spPr>
      </p:pic>
      <p:sp>
        <p:nvSpPr>
          <p:cNvPr id="515" name="CustomShape 3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CCB724BE-4363-46ED-9974-661D9F8C686E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1224000" y="1999800"/>
            <a:ext cx="715824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1. Project task, Group 1:</a:t>
            </a:r>
            <a:endParaRPr b="0" lang="de-DE" sz="3600" spc="-1" strike="noStrike">
              <a:latin typeface="Arial"/>
            </a:endParaRPr>
          </a:p>
          <a:p>
            <a:r>
              <a:rPr b="0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Reconstruction and development of the control system of the "mechanical controlled chain saw" via a Cloud-IoT application.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73CC8798-46F3-4FBE-86D7-CEC47163811B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126080" y="1056240"/>
            <a:ext cx="733788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Environmental Chamber</a:t>
            </a:r>
            <a:endParaRPr b="0" lang="de-DE" sz="2800" spc="-1" strike="noStrike">
              <a:latin typeface="Arial"/>
            </a:endParaRPr>
          </a:p>
        </p:txBody>
      </p:sp>
      <p:pic>
        <p:nvPicPr>
          <p:cNvPr id="521" name="Grafik 4" descr=""/>
          <p:cNvPicPr/>
          <p:nvPr/>
        </p:nvPicPr>
        <p:blipFill>
          <a:blip r:embed="rId1"/>
          <a:stretch/>
        </p:blipFill>
        <p:spPr>
          <a:xfrm>
            <a:off x="1126080" y="1787400"/>
            <a:ext cx="6072480" cy="4554360"/>
          </a:xfrm>
          <a:prstGeom prst="rect">
            <a:avLst/>
          </a:prstGeom>
          <a:ln>
            <a:noFill/>
          </a:ln>
        </p:spPr>
      </p:pic>
      <p:sp>
        <p:nvSpPr>
          <p:cNvPr id="522" name="CustomShape 2"/>
          <p:cNvSpPr/>
          <p:nvPr/>
        </p:nvSpPr>
        <p:spPr>
          <a:xfrm>
            <a:off x="1020240" y="6447960"/>
            <a:ext cx="4767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Artur Martel, Arsema Derbie, Dennis Weierter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D4FFAACC-D4FC-401C-87A3-3D939C47E392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1008000" y="864000"/>
            <a:ext cx="778500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DejaVu Sans"/>
              </a:rPr>
              <a:t>Guidelines for „Controllable driving robot for vehicle examinations on a roller test bench“ Project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648000" y="1800000"/>
            <a:ext cx="7785720" cy="19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Previous work (MiTOPS 2019):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Driving Speed Profile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Laboratory setup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Remote control over the Internet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</p:txBody>
      </p:sp>
      <p:pic>
        <p:nvPicPr>
          <p:cNvPr id="526" name="Picture 2" descr="Bildergebnis fÃ¼r laptop zeichnung"/>
          <p:cNvPicPr/>
          <p:nvPr/>
        </p:nvPicPr>
        <p:blipFill>
          <a:blip r:embed="rId1"/>
          <a:stretch/>
        </p:blipFill>
        <p:spPr>
          <a:xfrm flipH="1">
            <a:off x="4365360" y="3700440"/>
            <a:ext cx="852480" cy="1004040"/>
          </a:xfrm>
          <a:prstGeom prst="rect">
            <a:avLst/>
          </a:prstGeom>
          <a:ln>
            <a:noFill/>
          </a:ln>
        </p:spPr>
      </p:pic>
      <p:sp>
        <p:nvSpPr>
          <p:cNvPr id="527" name="CustomShape 3"/>
          <p:cNvSpPr/>
          <p:nvPr/>
        </p:nvSpPr>
        <p:spPr>
          <a:xfrm>
            <a:off x="5289480" y="4077360"/>
            <a:ext cx="333720" cy="26964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8" name="Picture 8" descr="Bildergebnis fÃ¼r wlan signal"/>
          <p:cNvPicPr/>
          <p:nvPr/>
        </p:nvPicPr>
        <p:blipFill>
          <a:blip r:embed="rId2"/>
          <a:stretch/>
        </p:blipFill>
        <p:spPr>
          <a:xfrm>
            <a:off x="5663520" y="3818160"/>
            <a:ext cx="1132560" cy="737280"/>
          </a:xfrm>
          <a:prstGeom prst="rect">
            <a:avLst/>
          </a:prstGeom>
          <a:ln>
            <a:noFill/>
          </a:ln>
        </p:spPr>
      </p:pic>
      <p:pic>
        <p:nvPicPr>
          <p:cNvPr id="529" name="Grafik 19" descr="Ein Bild, das Screensho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241000" y="3830040"/>
            <a:ext cx="1586160" cy="737280"/>
          </a:xfrm>
          <a:prstGeom prst="rect">
            <a:avLst/>
          </a:prstGeom>
          <a:ln>
            <a:noFill/>
          </a:ln>
        </p:spPr>
      </p:pic>
      <p:sp>
        <p:nvSpPr>
          <p:cNvPr id="530" name="CustomShape 4"/>
          <p:cNvSpPr/>
          <p:nvPr/>
        </p:nvSpPr>
        <p:spPr>
          <a:xfrm rot="16200000">
            <a:off x="3998880" y="4090680"/>
            <a:ext cx="294840" cy="2437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1" name="Picture 6" descr="Bildergebnis fÃ¼r microcontroller raspberry schema"/>
          <p:cNvPicPr/>
          <p:nvPr/>
        </p:nvPicPr>
        <p:blipFill>
          <a:blip r:embed="rId4"/>
          <a:srcRect l="61203" t="65577" r="82" b="0"/>
          <a:stretch/>
        </p:blipFill>
        <p:spPr>
          <a:xfrm>
            <a:off x="2624760" y="5580720"/>
            <a:ext cx="1600920" cy="1068840"/>
          </a:xfrm>
          <a:prstGeom prst="rect">
            <a:avLst/>
          </a:prstGeom>
          <a:ln>
            <a:noFill/>
          </a:ln>
        </p:spPr>
      </p:pic>
      <p:pic>
        <p:nvPicPr>
          <p:cNvPr id="532" name="Grafik 18_0" descr="Ein Bild, das Screenshot enthält.&#10;&#10;Automatisch generierte Beschreibung"/>
          <p:cNvPicPr/>
          <p:nvPr/>
        </p:nvPicPr>
        <p:blipFill>
          <a:blip r:embed="rId5"/>
          <a:stretch/>
        </p:blipFill>
        <p:spPr>
          <a:xfrm>
            <a:off x="7568280" y="3288960"/>
            <a:ext cx="1108440" cy="1695240"/>
          </a:xfrm>
          <a:prstGeom prst="rect">
            <a:avLst/>
          </a:prstGeom>
          <a:ln>
            <a:noFill/>
          </a:ln>
        </p:spPr>
      </p:pic>
      <p:sp>
        <p:nvSpPr>
          <p:cNvPr id="533" name="CustomShape 5"/>
          <p:cNvSpPr/>
          <p:nvPr/>
        </p:nvSpPr>
        <p:spPr>
          <a:xfrm>
            <a:off x="4293720" y="5980320"/>
            <a:ext cx="333720" cy="26964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6"/>
          <p:cNvSpPr/>
          <p:nvPr/>
        </p:nvSpPr>
        <p:spPr>
          <a:xfrm>
            <a:off x="7030800" y="4071600"/>
            <a:ext cx="333360" cy="26964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7"/>
          <p:cNvSpPr/>
          <p:nvPr/>
        </p:nvSpPr>
        <p:spPr>
          <a:xfrm>
            <a:off x="6957000" y="5980320"/>
            <a:ext cx="333360" cy="26964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 rot="5400000">
            <a:off x="4476960" y="2306520"/>
            <a:ext cx="628200" cy="5987520"/>
          </a:xfrm>
          <a:prstGeom prst="bentConnector3">
            <a:avLst>
              <a:gd name="adj1" fmla="val 23371"/>
            </a:avLst>
          </a:prstGeom>
          <a:noFill/>
          <a:ln w="284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9"/>
          <p:cNvSpPr/>
          <p:nvPr/>
        </p:nvSpPr>
        <p:spPr>
          <a:xfrm flipV="1">
            <a:off x="7785000" y="4984200"/>
            <a:ext cx="360" cy="14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8" name="Grafik 34_0" descr=""/>
          <p:cNvPicPr/>
          <p:nvPr/>
        </p:nvPicPr>
        <p:blipFill>
          <a:blip r:embed="rId6"/>
          <a:stretch/>
        </p:blipFill>
        <p:spPr>
          <a:xfrm>
            <a:off x="4698720" y="5676480"/>
            <a:ext cx="2097720" cy="895320"/>
          </a:xfrm>
          <a:prstGeom prst="rect">
            <a:avLst/>
          </a:prstGeom>
          <a:ln>
            <a:noFill/>
          </a:ln>
        </p:spPr>
      </p:pic>
      <p:sp>
        <p:nvSpPr>
          <p:cNvPr id="539" name="CustomShape 10"/>
          <p:cNvSpPr/>
          <p:nvPr/>
        </p:nvSpPr>
        <p:spPr>
          <a:xfrm>
            <a:off x="2293200" y="5990040"/>
            <a:ext cx="341640" cy="26964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0" name="Picture 8_0" descr="Bildergebnis fÃ¼r wlan signal"/>
          <p:cNvPicPr/>
          <p:nvPr/>
        </p:nvPicPr>
        <p:blipFill>
          <a:blip r:embed="rId7"/>
          <a:stretch/>
        </p:blipFill>
        <p:spPr>
          <a:xfrm>
            <a:off x="864000" y="5762520"/>
            <a:ext cx="1132560" cy="737280"/>
          </a:xfrm>
          <a:prstGeom prst="rect">
            <a:avLst/>
          </a:prstGeom>
          <a:ln>
            <a:noFill/>
          </a:ln>
        </p:spPr>
      </p:pic>
      <p:pic>
        <p:nvPicPr>
          <p:cNvPr id="541" name="Grafik 24_0" descr=""/>
          <p:cNvPicPr/>
          <p:nvPr/>
        </p:nvPicPr>
        <p:blipFill>
          <a:blip r:embed="rId8"/>
          <a:stretch/>
        </p:blipFill>
        <p:spPr>
          <a:xfrm>
            <a:off x="7465680" y="5472000"/>
            <a:ext cx="1729440" cy="1152000"/>
          </a:xfrm>
          <a:prstGeom prst="rect">
            <a:avLst/>
          </a:prstGeom>
          <a:ln>
            <a:noFill/>
          </a:ln>
        </p:spPr>
      </p:pic>
      <p:sp>
        <p:nvSpPr>
          <p:cNvPr id="542" name="CustomShape 11"/>
          <p:cNvSpPr/>
          <p:nvPr/>
        </p:nvSpPr>
        <p:spPr>
          <a:xfrm>
            <a:off x="2685240" y="4176000"/>
            <a:ext cx="2426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User data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1224000" y="1999800"/>
            <a:ext cx="7158240" cy="239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2. Project task, Group 2:</a:t>
            </a:r>
            <a:endParaRPr b="0" lang="de-DE" sz="3600" spc="-1" strike="noStrike">
              <a:latin typeface="Arial"/>
            </a:endParaRPr>
          </a:p>
          <a:p>
            <a:r>
              <a:rPr b="0" lang="de-DE" sz="36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 of a control system for the shifting of maual gears via a Cloud-IoT applicatio.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EDC64ED7-D873-4F64-A77C-FD3598F1146D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rafik 11" descr=""/>
          <p:cNvPicPr/>
          <p:nvPr/>
        </p:nvPicPr>
        <p:blipFill>
          <a:blip r:embed="rId1"/>
          <a:stretch/>
        </p:blipFill>
        <p:spPr>
          <a:xfrm>
            <a:off x="2072520" y="3093480"/>
            <a:ext cx="5426640" cy="3617640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1301400" y="1023840"/>
            <a:ext cx="6969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work together between Germany and Malaysia?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 flipH="1">
            <a:off x="4587480" y="2777040"/>
            <a:ext cx="25560" cy="95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3"/>
          <p:cNvSpPr/>
          <p:nvPr/>
        </p:nvSpPr>
        <p:spPr>
          <a:xfrm flipH="1">
            <a:off x="6117480" y="2934720"/>
            <a:ext cx="429840" cy="105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4"/>
          <p:cNvSpPr/>
          <p:nvPr/>
        </p:nvSpPr>
        <p:spPr>
          <a:xfrm>
            <a:off x="2103840" y="2751840"/>
            <a:ext cx="922320" cy="124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5"/>
          <p:cNvSpPr/>
          <p:nvPr/>
        </p:nvSpPr>
        <p:spPr>
          <a:xfrm>
            <a:off x="869760" y="1748880"/>
            <a:ext cx="1852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stay in touch?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3236040" y="1736640"/>
            <a:ext cx="24631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divide the work between us? Workflow?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53" name="CustomShape 7"/>
          <p:cNvSpPr/>
          <p:nvPr/>
        </p:nvSpPr>
        <p:spPr>
          <a:xfrm>
            <a:off x="5903640" y="1711800"/>
            <a:ext cx="29253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can everyone always be very well informed about the status of projects and members?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rafik 7" descr=""/>
          <p:cNvPicPr/>
          <p:nvPr/>
        </p:nvPicPr>
        <p:blipFill>
          <a:blip r:embed="rId1"/>
          <a:stretch/>
        </p:blipFill>
        <p:spPr>
          <a:xfrm>
            <a:off x="-1748880" y="1446120"/>
            <a:ext cx="8656920" cy="57621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3029040" y="636120"/>
            <a:ext cx="2677320" cy="6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Solution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b="0" lang="de-DE" sz="4400" spc="-1" strike="noStrike">
              <a:latin typeface="Arial"/>
            </a:endParaRPr>
          </a:p>
        </p:txBody>
      </p:sp>
      <p:pic>
        <p:nvPicPr>
          <p:cNvPr id="556" name="Grafik 4" descr=""/>
          <p:cNvPicPr/>
          <p:nvPr/>
        </p:nvPicPr>
        <p:blipFill>
          <a:blip r:embed="rId2"/>
          <a:stretch/>
        </p:blipFill>
        <p:spPr>
          <a:xfrm rot="333600">
            <a:off x="4257000" y="2121480"/>
            <a:ext cx="4475880" cy="3237840"/>
          </a:xfrm>
          <a:prstGeom prst="rect">
            <a:avLst/>
          </a:prstGeom>
          <a:ln>
            <a:noFill/>
          </a:ln>
        </p:spPr>
      </p:pic>
      <p:pic>
        <p:nvPicPr>
          <p:cNvPr id="557" name="Grafik 5" descr=""/>
          <p:cNvPicPr/>
          <p:nvPr/>
        </p:nvPicPr>
        <p:blipFill>
          <a:blip r:embed="rId3"/>
          <a:stretch/>
        </p:blipFill>
        <p:spPr>
          <a:xfrm>
            <a:off x="675000" y="3317760"/>
            <a:ext cx="3809160" cy="2018520"/>
          </a:xfrm>
          <a:prstGeom prst="rect">
            <a:avLst/>
          </a:prstGeom>
          <a:ln>
            <a:noFill/>
          </a:ln>
        </p:spPr>
      </p:pic>
      <p:pic>
        <p:nvPicPr>
          <p:cNvPr id="558" name="Grafik 6" descr=""/>
          <p:cNvPicPr/>
          <p:nvPr/>
        </p:nvPicPr>
        <p:blipFill>
          <a:blip r:embed="rId4"/>
          <a:stretch/>
        </p:blipFill>
        <p:spPr>
          <a:xfrm>
            <a:off x="3133080" y="3317760"/>
            <a:ext cx="1234080" cy="123408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19922884-FB26-406B-A5E1-CE98D7858C38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709920" y="6581160"/>
            <a:ext cx="457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https://kinsta.com/knowledgebase/what-is-github/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1023840" y="927720"/>
            <a:ext cx="1962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is GitHub?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1015560" y="1233360"/>
            <a:ext cx="7587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lets you and others work together on projects from anywhere.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64" name="CustomShape 4"/>
          <p:cNvSpPr/>
          <p:nvPr/>
        </p:nvSpPr>
        <p:spPr>
          <a:xfrm>
            <a:off x="1015560" y="2053800"/>
            <a:ext cx="728280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GitHub is a website and cloud-based service: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Store,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manage,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track and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 changes of your project documents.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65" name="CustomShape 5"/>
          <p:cNvSpPr/>
          <p:nvPr/>
        </p:nvSpPr>
        <p:spPr>
          <a:xfrm>
            <a:off x="1015560" y="4143960"/>
            <a:ext cx="694332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understand exactly what GitHub is, you need to know two connected principles: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Version control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66" name="CustomShape 6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67" name="CustomShape 7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5A429ED0-92A4-4DCF-97E3-A2DF29A2F9C8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899640" y="960480"/>
            <a:ext cx="77850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Software Publications</a:t>
            </a:r>
            <a:endParaRPr b="0" lang="de-DE" sz="4400" spc="-1" strike="noStrike">
              <a:latin typeface="Arial"/>
            </a:endParaRPr>
          </a:p>
        </p:txBody>
      </p:sp>
      <p:pic>
        <p:nvPicPr>
          <p:cNvPr id="569" name="Grafik 3_0" descr=""/>
          <p:cNvPicPr/>
          <p:nvPr/>
        </p:nvPicPr>
        <p:blipFill>
          <a:blip r:embed="rId1"/>
          <a:stretch/>
        </p:blipFill>
        <p:spPr>
          <a:xfrm>
            <a:off x="675000" y="4092480"/>
            <a:ext cx="3809160" cy="2018520"/>
          </a:xfrm>
          <a:prstGeom prst="rect">
            <a:avLst/>
          </a:prstGeom>
          <a:ln>
            <a:noFill/>
          </a:ln>
        </p:spPr>
      </p:pic>
      <p:pic>
        <p:nvPicPr>
          <p:cNvPr id="570" name="Grafik 4_0" descr=""/>
          <p:cNvPicPr/>
          <p:nvPr/>
        </p:nvPicPr>
        <p:blipFill>
          <a:blip r:embed="rId2"/>
          <a:stretch/>
        </p:blipFill>
        <p:spPr>
          <a:xfrm>
            <a:off x="5951880" y="4035240"/>
            <a:ext cx="2390400" cy="2390400"/>
          </a:xfrm>
          <a:prstGeom prst="rect">
            <a:avLst/>
          </a:prstGeom>
          <a:ln>
            <a:noFill/>
          </a:ln>
        </p:spPr>
      </p:pic>
      <p:pic>
        <p:nvPicPr>
          <p:cNvPr id="571" name="Grafik 5_0" descr=""/>
          <p:cNvPicPr/>
          <p:nvPr/>
        </p:nvPicPr>
        <p:blipFill>
          <a:blip r:embed="rId3"/>
          <a:stretch/>
        </p:blipFill>
        <p:spPr>
          <a:xfrm>
            <a:off x="3082320" y="4092480"/>
            <a:ext cx="1234080" cy="1234080"/>
          </a:xfrm>
          <a:prstGeom prst="rect">
            <a:avLst/>
          </a:prstGeom>
          <a:ln>
            <a:noFill/>
          </a:ln>
        </p:spPr>
      </p:pic>
      <p:sp>
        <p:nvSpPr>
          <p:cNvPr id="572" name="CustomShape 2"/>
          <p:cNvSpPr/>
          <p:nvPr/>
        </p:nvSpPr>
        <p:spPr>
          <a:xfrm>
            <a:off x="5864400" y="6212160"/>
            <a:ext cx="2539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080"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GitHub.com/</a:t>
            </a:r>
            <a:r>
              <a:rPr b="0" lang="de-DE" sz="1800" spc="-1" strike="noStrike">
                <a:solidFill>
                  <a:srgbClr val="c00000"/>
                </a:solidFill>
                <a:latin typeface="Arial"/>
                <a:ea typeface="DejaVu Sans"/>
              </a:rPr>
              <a:t>ikkuengine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675000" y="1711440"/>
            <a:ext cx="84682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https://github.com/IKKUengine/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SimulatedCPSLabVIEWEnergySystem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1c1c1c"/>
                </a:solidFill>
                <a:latin typeface="Arial"/>
                <a:ea typeface="DejaVu Sans"/>
              </a:rPr>
              <a:t>https://github.com/IKKUengine/</a:t>
            </a:r>
            <a:r>
              <a:rPr b="1" lang="de-DE" sz="1800" spc="-1" strike="noStrike">
                <a:solidFill>
                  <a:srgbClr val="1c1c1c"/>
                </a:solidFill>
                <a:latin typeface="Arial"/>
                <a:ea typeface="DejaVu Sans"/>
              </a:rPr>
              <a:t>EtaNetPythonClients</a:t>
            </a:r>
            <a:r>
              <a:rPr b="0" lang="de-DE" sz="18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https://github.com/IKKUengine/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ThreadedEtaNetServer</a:t>
            </a:r>
            <a:endParaRPr b="0" lang="de-DE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https://github.com/IKKUengine/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MYiTOPS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rafik 3" descr=""/>
          <p:cNvPicPr/>
          <p:nvPr/>
        </p:nvPicPr>
        <p:blipFill>
          <a:blip r:embed="rId1"/>
          <a:stretch/>
        </p:blipFill>
        <p:spPr>
          <a:xfrm>
            <a:off x="807480" y="2045880"/>
            <a:ext cx="2255760" cy="3870720"/>
          </a:xfrm>
          <a:prstGeom prst="rect">
            <a:avLst/>
          </a:prstGeom>
          <a:ln>
            <a:noFill/>
          </a:ln>
        </p:spPr>
      </p:pic>
      <p:sp>
        <p:nvSpPr>
          <p:cNvPr id="575" name="CustomShape 1"/>
          <p:cNvSpPr/>
          <p:nvPr/>
        </p:nvSpPr>
        <p:spPr>
          <a:xfrm>
            <a:off x="3168000" y="1677960"/>
            <a:ext cx="554400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let's make one or solder one. 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Go to 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https://github.com/IKKUengine/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DejaVu Sans"/>
              </a:rPr>
              <a:t>MYiTOPS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read the README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 rot="16200000">
            <a:off x="-579240" y="4035960"/>
            <a:ext cx="32065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Converting to digital object…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577" name="Grafik 4" descr=""/>
          <p:cNvPicPr/>
          <p:nvPr/>
        </p:nvPicPr>
        <p:blipFill>
          <a:blip r:embed="rId3"/>
          <a:stretch/>
        </p:blipFill>
        <p:spPr>
          <a:xfrm>
            <a:off x="1335240" y="1281600"/>
            <a:ext cx="1905120" cy="1577520"/>
          </a:xfrm>
          <a:prstGeom prst="rect">
            <a:avLst/>
          </a:prstGeom>
          <a:ln>
            <a:noFill/>
          </a:ln>
        </p:spPr>
      </p:pic>
      <p:pic>
        <p:nvPicPr>
          <p:cNvPr id="578" name="Grafik 6" descr=""/>
          <p:cNvPicPr/>
          <p:nvPr/>
        </p:nvPicPr>
        <p:blipFill>
          <a:blip r:embed="rId4"/>
          <a:stretch/>
        </p:blipFill>
        <p:spPr>
          <a:xfrm>
            <a:off x="1222560" y="3088440"/>
            <a:ext cx="1353600" cy="1127880"/>
          </a:xfrm>
          <a:prstGeom prst="rect">
            <a:avLst/>
          </a:prstGeom>
          <a:ln>
            <a:noFill/>
          </a:ln>
        </p:spPr>
      </p:pic>
      <p:sp>
        <p:nvSpPr>
          <p:cNvPr id="579" name="CustomShape 3"/>
          <p:cNvSpPr/>
          <p:nvPr/>
        </p:nvSpPr>
        <p:spPr>
          <a:xfrm>
            <a:off x="1215360" y="3125160"/>
            <a:ext cx="1474200" cy="275976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4"/>
          <p:cNvSpPr/>
          <p:nvPr/>
        </p:nvSpPr>
        <p:spPr>
          <a:xfrm>
            <a:off x="900720" y="1092960"/>
            <a:ext cx="915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Server/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Cloud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82" name="CustomShape 6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249C2F17-F51C-4239-A488-23E5924A4D50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152000" y="1755720"/>
            <a:ext cx="7616880" cy="38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080"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Fist day (morning and afternoon): 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Presentation and Group Work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Introduction: Digitization with cyber-physical systems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Getting Started with Raspberry Pi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 GPIO and programming LED and micro switch for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beginners 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5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Second (morning) and third day (afternoon):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5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Practical Learning (Soldering + Networking)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50000"/>
              </a:lnSpc>
            </a:pP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Introduction: Test Benches Remotely Controlled via Internet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Set up Cyber-physical System with RPI 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Set up Network and Server with Labview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Trial and error  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de-DE" sz="1600" spc="-1" strike="noStrike">
              <a:latin typeface="Arial"/>
            </a:endParaRPr>
          </a:p>
          <a:p>
            <a:pPr marL="108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360">
              <a:lnSpc>
                <a:spcPct val="200000"/>
              </a:lnSpc>
            </a:pPr>
            <a:endParaRPr b="0" lang="de-DE" sz="16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6947640" y="332640"/>
            <a:ext cx="1726920" cy="3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F31D63BA-16E6-43EF-957C-4A0219AE4FBB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1162440" y="1032120"/>
            <a:ext cx="5821560" cy="62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Workshop divided into three days:</a:t>
            </a: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079360" y="1010160"/>
            <a:ext cx="5125680" cy="62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Dankeschön…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738000" y="1940040"/>
            <a:ext cx="5122080" cy="44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7000"/>
              </a:lnSpc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  <a:ea typeface="Times New Roman"/>
              </a:rPr>
              <a:t>Contact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endParaRPr b="0" lang="de-DE" sz="28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Ferhat Aslan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Institut für Kälte-, Klima- und Umwelttechnik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Tel.: 0721 925-1815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Raum M-U07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E-Mail: ferhat.aslan@hs-karlsruhe.de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Prof. Dr.-Ing. Maurice Kettner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Fakultät für Maschinenbau und Mechatronik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Tel.: 0721 925-1845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Raum F-111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7000"/>
              </a:lnSpc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  <a:ea typeface="Calibri"/>
              </a:rPr>
              <a:t>E-Mail: maurice.kettner@hs-karlsruhe.de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585" name="Picture 17" descr=""/>
          <p:cNvPicPr/>
          <p:nvPr/>
        </p:nvPicPr>
        <p:blipFill>
          <a:blip r:embed="rId1"/>
          <a:stretch/>
        </p:blipFill>
        <p:spPr>
          <a:xfrm>
            <a:off x="4906080" y="194040"/>
            <a:ext cx="4007160" cy="44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22960" y="1050480"/>
            <a:ext cx="78325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do I record and influence physical or chemical parameters with my computer?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car: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04" name="Grafik 10_0" descr=""/>
          <p:cNvPicPr/>
          <p:nvPr/>
        </p:nvPicPr>
        <p:blipFill>
          <a:blip r:embed="rId1"/>
          <a:stretch/>
        </p:blipFill>
        <p:spPr>
          <a:xfrm>
            <a:off x="2442240" y="2002320"/>
            <a:ext cx="5772960" cy="453024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700920" y="6611760"/>
            <a:ext cx="45712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http://akautomotiveservices.co.uk/training-courses-vehicle-electrics-module-3/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E65B1EBC-20F8-4364-9034-BFC137F46F38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584000" y="3191040"/>
            <a:ext cx="62636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does digitization mean?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0DFBF2A4-BFCA-4DBE-B36F-589599CE2302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1"/>
          <p:cNvGrpSpPr/>
          <p:nvPr/>
        </p:nvGrpSpPr>
        <p:grpSpPr>
          <a:xfrm>
            <a:off x="6280200" y="3459600"/>
            <a:ext cx="2570760" cy="2693880"/>
            <a:chOff x="6280200" y="3459600"/>
            <a:chExt cx="2570760" cy="2693880"/>
          </a:xfrm>
        </p:grpSpPr>
        <p:pic>
          <p:nvPicPr>
            <p:cNvPr id="312" name="Grafik 18" descr=""/>
            <p:cNvPicPr/>
            <p:nvPr/>
          </p:nvPicPr>
          <p:blipFill>
            <a:blip r:embed="rId1"/>
            <a:stretch/>
          </p:blipFill>
          <p:spPr>
            <a:xfrm>
              <a:off x="6464160" y="3459600"/>
              <a:ext cx="2386800" cy="119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3" name="Grafik 17" descr=""/>
            <p:cNvPicPr/>
            <p:nvPr/>
          </p:nvPicPr>
          <p:blipFill>
            <a:blip r:embed="rId2"/>
            <a:stretch/>
          </p:blipFill>
          <p:spPr>
            <a:xfrm>
              <a:off x="6280200" y="3531240"/>
              <a:ext cx="2183760" cy="2622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4" name="Grafik 16" descr=""/>
          <p:cNvPicPr/>
          <p:nvPr/>
        </p:nvPicPr>
        <p:blipFill>
          <a:blip r:embed="rId3"/>
          <a:stretch/>
        </p:blipFill>
        <p:spPr>
          <a:xfrm>
            <a:off x="603000" y="3531240"/>
            <a:ext cx="2889360" cy="1625040"/>
          </a:xfrm>
          <a:prstGeom prst="rect">
            <a:avLst/>
          </a:prstGeom>
          <a:ln>
            <a:noFill/>
          </a:ln>
        </p:spPr>
      </p:pic>
      <p:pic>
        <p:nvPicPr>
          <p:cNvPr id="315" name="Grafik 11" descr=""/>
          <p:cNvPicPr/>
          <p:nvPr/>
        </p:nvPicPr>
        <p:blipFill>
          <a:blip r:embed="rId4"/>
          <a:stretch/>
        </p:blipFill>
        <p:spPr>
          <a:xfrm>
            <a:off x="3308400" y="3934080"/>
            <a:ext cx="2971080" cy="209808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720000" y="1626480"/>
            <a:ext cx="80722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Creation of digital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representations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of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physical objects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, events or analogue media.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2533680" y="4544280"/>
            <a:ext cx="1180440" cy="672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4"/>
          <p:cNvSpPr/>
          <p:nvPr/>
        </p:nvSpPr>
        <p:spPr>
          <a:xfrm>
            <a:off x="540720" y="5171760"/>
            <a:ext cx="22244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Real World”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6403680" y="5520240"/>
            <a:ext cx="25268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Digital World”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5831640" y="4575960"/>
            <a:ext cx="1180440" cy="672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7"/>
          <p:cNvSpPr/>
          <p:nvPr/>
        </p:nvSpPr>
        <p:spPr>
          <a:xfrm>
            <a:off x="3982320" y="6034680"/>
            <a:ext cx="151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Converting…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22" name="CustomShape 8"/>
          <p:cNvSpPr/>
          <p:nvPr/>
        </p:nvSpPr>
        <p:spPr>
          <a:xfrm>
            <a:off x="3583440" y="3513600"/>
            <a:ext cx="2605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Information of the Cat…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656640" y="3110400"/>
            <a:ext cx="2556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Digital transformation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24" name="CustomShape 10"/>
          <p:cNvSpPr/>
          <p:nvPr/>
        </p:nvSpPr>
        <p:spPr>
          <a:xfrm>
            <a:off x="778680" y="6442560"/>
            <a:ext cx="8248320" cy="4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00000"/>
                </a:solidFill>
                <a:latin typeface="Arial"/>
                <a:ea typeface="DejaVu Sans"/>
              </a:rPr>
              <a:t>Neugebauer, Reimund. (2018). Digitalisierung: Schlüsseltechnologien für Wirtschaft und Gesellschaft. 10.1007/978-3-662-55890-4 Wikipedia - Digitization</a:t>
            </a:r>
            <a:endParaRPr b="0" lang="de-DE" sz="1050" spc="-1" strike="noStrike">
              <a:latin typeface="Arial"/>
            </a:endParaRPr>
          </a:p>
        </p:txBody>
      </p:sp>
      <p:sp>
        <p:nvSpPr>
          <p:cNvPr id="325" name="CustomShape 11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114305DE-45FF-4AA6-AD99-C4528C36B943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080000" y="2160000"/>
            <a:ext cx="7418160" cy="35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Digitization is bringing about so many major changes in private life and industry that it is seen as the new revolution. 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de-DE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Why?  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FED10772-AF04-4BC8-AE40-1F4D8FA3DC86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838800" y="1393200"/>
            <a:ext cx="7785000" cy="11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Conversion of the real information into digital! How?</a:t>
            </a:r>
            <a:endParaRPr b="0" lang="de-DE" sz="3200" spc="-1" strike="noStrike">
              <a:latin typeface="Arial"/>
            </a:endParaRPr>
          </a:p>
        </p:txBody>
      </p:sp>
      <p:pic>
        <p:nvPicPr>
          <p:cNvPr id="330" name="Grafik 3" descr=""/>
          <p:cNvPicPr/>
          <p:nvPr/>
        </p:nvPicPr>
        <p:blipFill>
          <a:blip r:embed="rId1"/>
          <a:stretch/>
        </p:blipFill>
        <p:spPr>
          <a:xfrm>
            <a:off x="1227960" y="2788560"/>
            <a:ext cx="6548040" cy="3180240"/>
          </a:xfrm>
          <a:prstGeom prst="rect">
            <a:avLst/>
          </a:prstGeom>
          <a:ln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1227960" y="5788080"/>
            <a:ext cx="6748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Industrial revolutions and future view (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Industry 4.0 - Wikipedia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6052320" y="5059800"/>
            <a:ext cx="1470960" cy="8222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4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D6DDCA69-6732-44D1-850A-1DDD0AE92637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744480" y="1117080"/>
            <a:ext cx="778500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Definition of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Cyber-physical Systems (CPS)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44480" y="2255400"/>
            <a:ext cx="8228160" cy="241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"...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linking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of real (physical) objects and processes with information processing (virtual) objects and processes via open, partly global and always interconnected information networks" 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VDI (Association of German Engineers) 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50532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03.03.20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6151320" y="6356520"/>
            <a:ext cx="2649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| </a:t>
            </a:r>
            <a:fld id="{DE741ADB-AC9D-45D6-AFF4-049D01462E94}" type="slidenum">
              <a:rPr b="0" lang="de-DE" sz="1100" spc="-1" strike="noStrike">
                <a:solidFill>
                  <a:srgbClr val="595959"/>
                </a:solidFill>
                <a:latin typeface="Arial"/>
                <a:ea typeface="DejaVu Sans"/>
              </a:rPr>
              <a:t>&lt;Foliennummer&gt;</a:t>
            </a:fld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Application>LibreOffice/6.4.1.2$Windows_X86_64 LibreOffice_project/4d224e95b98b138af42a64d84056446d09082932</Application>
  <Words>2797</Words>
  <Paragraphs>518</Paragraphs>
  <Company>Hochschule  Karlsruhe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2010-11-26T16:10:18Z</dcterms:created>
  <dc:creator>scfi0001</dc:creator>
  <dc:description/>
  <dc:language>de-DE</dc:language>
  <cp:lastModifiedBy/>
  <cp:lastPrinted>2019-01-14T15:12:12Z</cp:lastPrinted>
  <dcterms:modified xsi:type="dcterms:W3CDTF">2020-03-02T22:15:52Z</dcterms:modified>
  <cp:revision>2771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67</vt:i4>
  </property>
</Properties>
</file>